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73" r:id="rId4"/>
    <p:sldId id="283" r:id="rId5"/>
    <p:sldId id="274" r:id="rId6"/>
    <p:sldId id="284" r:id="rId7"/>
    <p:sldId id="285" r:id="rId8"/>
    <p:sldId id="286" r:id="rId9"/>
    <p:sldId id="277" r:id="rId10"/>
    <p:sldId id="278" r:id="rId11"/>
    <p:sldId id="275" r:id="rId12"/>
    <p:sldId id="276" r:id="rId13"/>
    <p:sldId id="279" r:id="rId14"/>
    <p:sldId id="280" r:id="rId15"/>
    <p:sldId id="281"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87" r:id="rId30"/>
    <p:sldId id="288" r:id="rId31"/>
    <p:sldId id="289"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8000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68" autoAdjust="0"/>
    <p:restoredTop sz="94660"/>
  </p:normalViewPr>
  <p:slideViewPr>
    <p:cSldViewPr>
      <p:cViewPr varScale="1">
        <p:scale>
          <a:sx n="81" d="100"/>
          <a:sy n="81" d="100"/>
        </p:scale>
        <p:origin x="99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0788F0C-27E6-4F8A-8E18-F639F3A9C8E4}" type="datetimeFigureOut">
              <a:rPr lang="ru-RU" smtClean="0"/>
              <a:pPr/>
              <a:t>21.01.2024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4FAE07D-0FDC-4273-B18D-8399F889724E}" type="slidenum">
              <a:rPr lang="ru-RU" smtClean="0"/>
              <a:pPr/>
              <a:t>‹#›</a:t>
            </a:fld>
            <a:endParaRPr lang="ru-RU"/>
          </a:p>
        </p:txBody>
      </p:sp>
    </p:spTree>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788F0C-27E6-4F8A-8E18-F639F3A9C8E4}" type="datetimeFigureOut">
              <a:rPr lang="ru-RU" smtClean="0"/>
              <a:pPr/>
              <a:t>21.01.2024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FAE07D-0FDC-4273-B18D-8399F889724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image" Target="../media/image25.png"/><Relationship Id="rId18" Type="http://schemas.openxmlformats.org/officeDocument/2006/relationships/slide" Target="slide25.xml"/><Relationship Id="rId26" Type="http://schemas.openxmlformats.org/officeDocument/2006/relationships/image" Target="../media/image32.png"/><Relationship Id="rId3" Type="http://schemas.openxmlformats.org/officeDocument/2006/relationships/image" Target="../media/image20.jpeg"/><Relationship Id="rId21" Type="http://schemas.openxmlformats.org/officeDocument/2006/relationships/image" Target="../media/image29.png"/><Relationship Id="rId7" Type="http://schemas.openxmlformats.org/officeDocument/2006/relationships/image" Target="../media/image22.jpeg"/><Relationship Id="rId12" Type="http://schemas.openxmlformats.org/officeDocument/2006/relationships/slide" Target="slide18.xml"/><Relationship Id="rId17" Type="http://schemas.openxmlformats.org/officeDocument/2006/relationships/image" Target="../media/image27.png"/><Relationship Id="rId25" Type="http://schemas.openxmlformats.org/officeDocument/2006/relationships/image" Target="../media/image31.png"/><Relationship Id="rId2" Type="http://schemas.openxmlformats.org/officeDocument/2006/relationships/slide" Target="slide21.xml"/><Relationship Id="rId16" Type="http://schemas.openxmlformats.org/officeDocument/2006/relationships/slide" Target="slide19.xml"/><Relationship Id="rId20" Type="http://schemas.openxmlformats.org/officeDocument/2006/relationships/slide" Target="slide26.xml"/><Relationship Id="rId1" Type="http://schemas.openxmlformats.org/officeDocument/2006/relationships/slideLayout" Target="../slideLayouts/slideLayout2.xml"/><Relationship Id="rId6" Type="http://schemas.openxmlformats.org/officeDocument/2006/relationships/slide" Target="slide22.xml"/><Relationship Id="rId11" Type="http://schemas.openxmlformats.org/officeDocument/2006/relationships/image" Target="../media/image24.jpeg"/><Relationship Id="rId24" Type="http://schemas.openxmlformats.org/officeDocument/2006/relationships/slide" Target="slide27.xml"/><Relationship Id="rId5" Type="http://schemas.openxmlformats.org/officeDocument/2006/relationships/image" Target="../media/image21.png"/><Relationship Id="rId15" Type="http://schemas.openxmlformats.org/officeDocument/2006/relationships/image" Target="../media/image26.gif"/><Relationship Id="rId23" Type="http://schemas.openxmlformats.org/officeDocument/2006/relationships/image" Target="../media/image30.png"/><Relationship Id="rId10" Type="http://schemas.openxmlformats.org/officeDocument/2006/relationships/slide" Target="slide17.xml"/><Relationship Id="rId19" Type="http://schemas.openxmlformats.org/officeDocument/2006/relationships/image" Target="../media/image28.png"/><Relationship Id="rId4" Type="http://schemas.openxmlformats.org/officeDocument/2006/relationships/slide" Target="slide24.xml"/><Relationship Id="rId9" Type="http://schemas.openxmlformats.org/officeDocument/2006/relationships/image" Target="../media/image23.png"/><Relationship Id="rId14" Type="http://schemas.openxmlformats.org/officeDocument/2006/relationships/slide" Target="slide20.xml"/><Relationship Id="rId22" Type="http://schemas.openxmlformats.org/officeDocument/2006/relationships/slide" Target="slide28.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a:extLst>
              <a:ext uri="{FF2B5EF4-FFF2-40B4-BE49-F238E27FC236}">
                <a16:creationId xmlns:a16="http://schemas.microsoft.com/office/drawing/2014/main" id="{51FC8831-5623-4604-9C04-6E02124B2A6B}"/>
              </a:ext>
            </a:extLst>
          </p:cNvPr>
          <p:cNvSpPr>
            <a:spLocks noGrp="1"/>
          </p:cNvSpPr>
          <p:nvPr>
            <p:ph idx="1"/>
          </p:nvPr>
        </p:nvSpPr>
        <p:spPr/>
        <p:txBody>
          <a:bodyPr>
            <a:normAutofit/>
          </a:bodyPr>
          <a:lstStyle/>
          <a:p>
            <a:pPr marL="0" indent="0" algn="ctr">
              <a:buNone/>
            </a:pPr>
            <a:r>
              <a:rPr lang="ru-RU" altLang="ru-RU" sz="3200" b="1" dirty="0">
                <a:solidFill>
                  <a:schemeClr val="tx1"/>
                </a:solidFill>
              </a:rPr>
              <a:t/>
            </a:r>
            <a:br>
              <a:rPr lang="ru-RU" altLang="ru-RU" sz="3200" b="1" dirty="0">
                <a:solidFill>
                  <a:schemeClr val="tx1"/>
                </a:solidFill>
              </a:rPr>
            </a:br>
            <a:r>
              <a:rPr lang="ru-RU" altLang="ru-RU" sz="3200" b="1" dirty="0">
                <a:solidFill>
                  <a:schemeClr val="tx1"/>
                </a:solidFill>
              </a:rPr>
              <a:t/>
            </a:r>
            <a:br>
              <a:rPr lang="ru-RU" altLang="ru-RU" sz="3200" b="1" dirty="0">
                <a:solidFill>
                  <a:schemeClr val="tx1"/>
                </a:solidFill>
              </a:rPr>
            </a:br>
            <a:r>
              <a:rPr lang="ru-RU" altLang="ru-RU" sz="3200" b="1" dirty="0">
                <a:solidFill>
                  <a:schemeClr val="tx1"/>
                </a:solidFill>
              </a:rPr>
              <a:t>Тема: </a:t>
            </a:r>
            <a:r>
              <a:rPr lang="ru-RU" altLang="ru-RU" sz="3200" b="1" dirty="0" smtClean="0">
                <a:solidFill>
                  <a:schemeClr val="tx1"/>
                </a:solidFill>
              </a:rPr>
              <a:t>«Насекомые леса»                                                       </a:t>
            </a:r>
            <a:endParaRPr lang="ru-RU" altLang="ru-RU" sz="3200" b="1" dirty="0">
              <a:solidFill>
                <a:schemeClr val="tx1"/>
              </a:solidFill>
            </a:endParaRPr>
          </a:p>
          <a:p>
            <a:pPr algn="ctr"/>
            <a:endParaRPr lang="ru-RU" altLang="ru-RU" b="1" dirty="0">
              <a:solidFill>
                <a:schemeClr val="tx1"/>
              </a:solidFill>
            </a:endParaRPr>
          </a:p>
          <a:p>
            <a:pPr algn="ctr"/>
            <a:endParaRPr lang="ru-RU" altLang="ru-RU" sz="2000" b="1" dirty="0">
              <a:solidFill>
                <a:schemeClr val="tx1"/>
              </a:solidFill>
            </a:endParaRPr>
          </a:p>
          <a:p>
            <a:pPr algn="ctr"/>
            <a:r>
              <a:rPr lang="ru-RU" altLang="ru-RU" sz="2000" b="1" dirty="0">
                <a:solidFill>
                  <a:schemeClr val="tx1"/>
                </a:solidFill>
              </a:rPr>
              <a:t>                                                         </a:t>
            </a:r>
            <a:br>
              <a:rPr lang="ru-RU" altLang="ru-RU" sz="2000" b="1" dirty="0">
                <a:solidFill>
                  <a:schemeClr val="tx1"/>
                </a:solidFill>
              </a:rPr>
            </a:br>
            <a:endParaRPr lang="ru-RU" dirty="0">
              <a:solidFill>
                <a:schemeClr val="tx1"/>
              </a:solidFill>
            </a:endParaRPr>
          </a:p>
          <a:p>
            <a:pPr marL="0" indent="0">
              <a:buNone/>
            </a:pPr>
            <a:endParaRPr lang="ru-RU"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BB33EF-5001-49E0-B228-1F0135ED8400}"/>
              </a:ext>
            </a:extLst>
          </p:cNvPr>
          <p:cNvSpPr>
            <a:spLocks noGrp="1"/>
          </p:cNvSpPr>
          <p:nvPr>
            <p:ph type="title"/>
          </p:nvPr>
        </p:nvSpPr>
        <p:spPr>
          <a:xfrm>
            <a:off x="457200" y="274638"/>
            <a:ext cx="8435280" cy="1143000"/>
          </a:xfrm>
        </p:spPr>
        <p:txBody>
          <a:bodyPr>
            <a:normAutofit fontScale="90000"/>
          </a:bodyPr>
          <a:lstStyle/>
          <a:p>
            <a:r>
              <a:rPr lang="ru-RU" dirty="0"/>
              <a:t>Стадии развития насекомых: кузнечик</a:t>
            </a:r>
          </a:p>
        </p:txBody>
      </p:sp>
      <p:pic>
        <p:nvPicPr>
          <p:cNvPr id="6146" name="Picture 2">
            <a:extLst>
              <a:ext uri="{FF2B5EF4-FFF2-40B4-BE49-F238E27FC236}">
                <a16:creationId xmlns:a16="http://schemas.microsoft.com/office/drawing/2014/main" id="{DC75BB5F-AFF5-4446-AA16-52F2A6B77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5423" y="1417638"/>
            <a:ext cx="7293154" cy="4897438"/>
          </a:xfrm>
          <a:prstGeom prst="rect">
            <a:avLst/>
          </a:prstGeom>
          <a:noFill/>
          <a:extLst>
            <a:ext uri="{909E8E84-426E-40DD-AFC4-6F175D3DCCD1}">
              <a14:hiddenFill xmlns:a14="http://schemas.microsoft.com/office/drawing/2010/main">
                <a:solidFill>
                  <a:srgbClr val="FFFFFF"/>
                </a:solidFill>
              </a14:hiddenFill>
            </a:ext>
          </a:extLst>
        </p:spPr>
      </p:pic>
      <p:sp>
        <p:nvSpPr>
          <p:cNvPr id="3" name="Объект 2">
            <a:extLst>
              <a:ext uri="{FF2B5EF4-FFF2-40B4-BE49-F238E27FC236}">
                <a16:creationId xmlns:a16="http://schemas.microsoft.com/office/drawing/2014/main" id="{C479A1F1-619A-4599-873D-48E2A902107C}"/>
              </a:ext>
            </a:extLst>
          </p:cNvPr>
          <p:cNvSpPr>
            <a:spLocks noGrp="1"/>
          </p:cNvSpPr>
          <p:nvPr>
            <p:ph idx="1"/>
          </p:nvPr>
        </p:nvSpPr>
        <p:spPr>
          <a:xfrm>
            <a:off x="560040" y="1417638"/>
            <a:ext cx="8229600" cy="4525963"/>
          </a:xfrm>
        </p:spPr>
        <p:txBody>
          <a:bodyPr/>
          <a:lstStyle/>
          <a:p>
            <a:endParaRPr lang="ru-RU" dirty="0"/>
          </a:p>
        </p:txBody>
      </p:sp>
    </p:spTree>
    <p:extLst>
      <p:ext uri="{BB962C8B-B14F-4D97-AF65-F5344CB8AC3E}">
        <p14:creationId xmlns:p14="http://schemas.microsoft.com/office/powerpoint/2010/main" val="4204082317"/>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BB33EF-5001-49E0-B228-1F0135ED8400}"/>
              </a:ext>
            </a:extLst>
          </p:cNvPr>
          <p:cNvSpPr>
            <a:spLocks noGrp="1"/>
          </p:cNvSpPr>
          <p:nvPr>
            <p:ph type="title"/>
          </p:nvPr>
        </p:nvSpPr>
        <p:spPr/>
        <p:txBody>
          <a:bodyPr/>
          <a:lstStyle/>
          <a:p>
            <a:r>
              <a:rPr lang="ru-RU" dirty="0"/>
              <a:t>Стадии развития насекомых</a:t>
            </a:r>
          </a:p>
        </p:txBody>
      </p:sp>
      <p:sp>
        <p:nvSpPr>
          <p:cNvPr id="3" name="Объект 2">
            <a:extLst>
              <a:ext uri="{FF2B5EF4-FFF2-40B4-BE49-F238E27FC236}">
                <a16:creationId xmlns:a16="http://schemas.microsoft.com/office/drawing/2014/main" id="{5C7A7D11-6AAC-4FA4-A52D-7E1A0A9F31CB}"/>
              </a:ext>
            </a:extLst>
          </p:cNvPr>
          <p:cNvSpPr>
            <a:spLocks noGrp="1"/>
          </p:cNvSpPr>
          <p:nvPr>
            <p:ph idx="1"/>
          </p:nvPr>
        </p:nvSpPr>
        <p:spPr>
          <a:xfrm>
            <a:off x="462209" y="1166018"/>
            <a:ext cx="8229600" cy="4525963"/>
          </a:xfrm>
        </p:spPr>
        <p:txBody>
          <a:bodyPr/>
          <a:lstStyle/>
          <a:p>
            <a:pPr marL="0" indent="0">
              <a:buNone/>
            </a:pPr>
            <a:r>
              <a:rPr lang="ru-RU" b="0" i="0" dirty="0">
                <a:effectLst/>
                <a:latin typeface="Open Sans"/>
              </a:rPr>
              <a:t>Насекомые откладывают яйца. У многих видов из яиц выводится совсем непохожая на взрослое насекомое личинка.</a:t>
            </a:r>
          </a:p>
          <a:p>
            <a:pPr marL="0" indent="0">
              <a:buNone/>
            </a:pPr>
            <a:endParaRPr lang="ru-RU" dirty="0"/>
          </a:p>
        </p:txBody>
      </p:sp>
      <p:pic>
        <p:nvPicPr>
          <p:cNvPr id="3074" name="Picture 2">
            <a:extLst>
              <a:ext uri="{FF2B5EF4-FFF2-40B4-BE49-F238E27FC236}">
                <a16:creationId xmlns:a16="http://schemas.microsoft.com/office/drawing/2014/main" id="{F7880E13-3F97-409E-B1B9-D8C96D1CC8F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4" y="2996952"/>
            <a:ext cx="4787782" cy="3191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7953469"/>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BB33EF-5001-49E0-B228-1F0135ED8400}"/>
              </a:ext>
            </a:extLst>
          </p:cNvPr>
          <p:cNvSpPr>
            <a:spLocks noGrp="1"/>
          </p:cNvSpPr>
          <p:nvPr>
            <p:ph type="title"/>
          </p:nvPr>
        </p:nvSpPr>
        <p:spPr>
          <a:xfrm>
            <a:off x="457200" y="274638"/>
            <a:ext cx="8229600" cy="634082"/>
          </a:xfrm>
        </p:spPr>
        <p:txBody>
          <a:bodyPr>
            <a:normAutofit fontScale="90000"/>
          </a:bodyPr>
          <a:lstStyle/>
          <a:p>
            <a:r>
              <a:rPr lang="ru-RU" dirty="0"/>
              <a:t>Стадии развития насекомых</a:t>
            </a:r>
          </a:p>
        </p:txBody>
      </p:sp>
      <p:sp>
        <p:nvSpPr>
          <p:cNvPr id="3" name="Объект 2">
            <a:extLst>
              <a:ext uri="{FF2B5EF4-FFF2-40B4-BE49-F238E27FC236}">
                <a16:creationId xmlns:a16="http://schemas.microsoft.com/office/drawing/2014/main" id="{5C7A7D11-6AAC-4FA4-A52D-7E1A0A9F31CB}"/>
              </a:ext>
            </a:extLst>
          </p:cNvPr>
          <p:cNvSpPr>
            <a:spLocks noGrp="1"/>
          </p:cNvSpPr>
          <p:nvPr>
            <p:ph idx="1"/>
          </p:nvPr>
        </p:nvSpPr>
        <p:spPr>
          <a:xfrm>
            <a:off x="457200" y="923321"/>
            <a:ext cx="8229600" cy="4525963"/>
          </a:xfrm>
        </p:spPr>
        <p:txBody>
          <a:bodyPr/>
          <a:lstStyle/>
          <a:p>
            <a:pPr marL="0" indent="0">
              <a:buNone/>
            </a:pPr>
            <a:r>
              <a:rPr lang="ru-RU" b="0" i="0" dirty="0">
                <a:effectLst/>
                <a:latin typeface="Open Sans"/>
              </a:rPr>
              <a:t>Гусеница много ест и быстро растёт. Потом она превращается в куколку, из которой через некоторое время вылетает бабочка.</a:t>
            </a:r>
          </a:p>
          <a:p>
            <a:pPr marL="0" indent="0">
              <a:buNone/>
            </a:pPr>
            <a:endParaRPr lang="ru-RU" dirty="0"/>
          </a:p>
        </p:txBody>
      </p:sp>
      <p:pic>
        <p:nvPicPr>
          <p:cNvPr id="4098" name="Picture 2">
            <a:extLst>
              <a:ext uri="{FF2B5EF4-FFF2-40B4-BE49-F238E27FC236}">
                <a16:creationId xmlns:a16="http://schemas.microsoft.com/office/drawing/2014/main" id="{42C0E832-B899-4DC3-B1D5-F3962F911C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3186302"/>
            <a:ext cx="5086946"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8183425"/>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A62F3F-CC49-4A99-92F1-B7D5BF6711A7}"/>
              </a:ext>
            </a:extLst>
          </p:cNvPr>
          <p:cNvSpPr>
            <a:spLocks noGrp="1"/>
          </p:cNvSpPr>
          <p:nvPr>
            <p:ph type="title"/>
          </p:nvPr>
        </p:nvSpPr>
        <p:spPr/>
        <p:txBody>
          <a:bodyPr/>
          <a:lstStyle/>
          <a:p>
            <a:r>
              <a:rPr lang="ru-RU" dirty="0"/>
              <a:t>Чем питаются насекомые?</a:t>
            </a:r>
          </a:p>
        </p:txBody>
      </p:sp>
      <p:sp>
        <p:nvSpPr>
          <p:cNvPr id="3" name="Объект 2">
            <a:extLst>
              <a:ext uri="{FF2B5EF4-FFF2-40B4-BE49-F238E27FC236}">
                <a16:creationId xmlns:a16="http://schemas.microsoft.com/office/drawing/2014/main" id="{B7636A1F-C971-4C1E-A1CD-CD22166D6A41}"/>
              </a:ext>
            </a:extLst>
          </p:cNvPr>
          <p:cNvSpPr>
            <a:spLocks noGrp="1"/>
          </p:cNvSpPr>
          <p:nvPr>
            <p:ph idx="1"/>
          </p:nvPr>
        </p:nvSpPr>
        <p:spPr/>
        <p:txBody>
          <a:bodyPr>
            <a:normAutofit/>
          </a:bodyPr>
          <a:lstStyle/>
          <a:p>
            <a:pPr marL="0" indent="0">
              <a:buNone/>
            </a:pPr>
            <a:r>
              <a:rPr lang="ru-RU" sz="2400" b="0" i="0" dirty="0">
                <a:effectLst/>
                <a:latin typeface="Open Sans"/>
              </a:rPr>
              <a:t>Многие насекомые </a:t>
            </a:r>
            <a:r>
              <a:rPr lang="ru-RU" sz="2400" b="1" i="0" dirty="0">
                <a:effectLst/>
                <a:latin typeface="Open Sans"/>
              </a:rPr>
              <a:t>растительноядные</a:t>
            </a:r>
            <a:r>
              <a:rPr lang="ru-RU" sz="2400" b="0" i="0" dirty="0">
                <a:effectLst/>
                <a:latin typeface="Open Sans"/>
              </a:rPr>
              <a:t>. Гусеницы поедают листву, а жуки-точильщики и короеды — древесину и </a:t>
            </a:r>
            <a:r>
              <a:rPr lang="ru-RU" sz="2400" b="0" i="0" dirty="0" err="1">
                <a:effectLst/>
                <a:latin typeface="Open Sans"/>
              </a:rPr>
              <a:t>кору</a:t>
            </a:r>
            <a:r>
              <a:rPr lang="ru-RU" sz="2400" b="0" i="0" dirty="0">
                <a:effectLst/>
                <a:latin typeface="Open Sans"/>
              </a:rPr>
              <a:t> деревьев. Медведки грызут корни растений, а шмели, пчёлы и бабочки питаются нектаром. </a:t>
            </a:r>
            <a:endParaRPr lang="ru-RU" sz="2400" dirty="0"/>
          </a:p>
        </p:txBody>
      </p:sp>
      <p:pic>
        <p:nvPicPr>
          <p:cNvPr id="7170" name="Picture 2">
            <a:extLst>
              <a:ext uri="{FF2B5EF4-FFF2-40B4-BE49-F238E27FC236}">
                <a16:creationId xmlns:a16="http://schemas.microsoft.com/office/drawing/2014/main" id="{0344B8E2-9516-44FB-8999-CFF37D19ED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824" y="3686091"/>
            <a:ext cx="3963980" cy="2587178"/>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A0DFBBDF-9169-46FA-B3BE-1EF7AB185F2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625" t="14424" r="12200" b="8358"/>
          <a:stretch/>
        </p:blipFill>
        <p:spPr bwMode="auto">
          <a:xfrm>
            <a:off x="4902767" y="3284984"/>
            <a:ext cx="3663976" cy="2596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315088"/>
      </p:ext>
    </p:extLst>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A4C5EE-817E-41D7-9418-FA982EB96D12}"/>
              </a:ext>
            </a:extLst>
          </p:cNvPr>
          <p:cNvSpPr>
            <a:spLocks noGrp="1"/>
          </p:cNvSpPr>
          <p:nvPr>
            <p:ph type="title"/>
          </p:nvPr>
        </p:nvSpPr>
        <p:spPr/>
        <p:txBody>
          <a:bodyPr/>
          <a:lstStyle/>
          <a:p>
            <a:r>
              <a:rPr lang="ru-RU" dirty="0"/>
              <a:t>Чем питаются насекомые?</a:t>
            </a:r>
          </a:p>
        </p:txBody>
      </p:sp>
      <p:sp>
        <p:nvSpPr>
          <p:cNvPr id="3" name="Объект 2">
            <a:extLst>
              <a:ext uri="{FF2B5EF4-FFF2-40B4-BE49-F238E27FC236}">
                <a16:creationId xmlns:a16="http://schemas.microsoft.com/office/drawing/2014/main" id="{8508DA48-6AD0-4BFC-AB0A-9760F1C8984F}"/>
              </a:ext>
            </a:extLst>
          </p:cNvPr>
          <p:cNvSpPr>
            <a:spLocks noGrp="1"/>
          </p:cNvSpPr>
          <p:nvPr>
            <p:ph idx="1"/>
          </p:nvPr>
        </p:nvSpPr>
        <p:spPr/>
        <p:txBody>
          <a:bodyPr>
            <a:normAutofit/>
          </a:bodyPr>
          <a:lstStyle/>
          <a:p>
            <a:r>
              <a:rPr lang="ru-RU" sz="2400" b="0" i="0" dirty="0">
                <a:effectLst/>
                <a:latin typeface="Open Sans"/>
              </a:rPr>
              <a:t>Много среди насекомых </a:t>
            </a:r>
            <a:r>
              <a:rPr lang="ru-RU" sz="2400" b="1" i="0" dirty="0">
                <a:effectLst/>
                <a:latin typeface="Open Sans"/>
              </a:rPr>
              <a:t>хищников</a:t>
            </a:r>
            <a:r>
              <a:rPr lang="ru-RU" sz="2400" b="0" i="0" dirty="0">
                <a:effectLst/>
                <a:latin typeface="Open Sans"/>
              </a:rPr>
              <a:t>. Они едят себе подобных или пьют чью-нибудь кровь. Так, божьи коровки и стрекозы поедают тлю, мух, комаров.</a:t>
            </a:r>
          </a:p>
          <a:p>
            <a:endParaRPr lang="ru-RU" sz="2400" dirty="0">
              <a:latin typeface="Open Sans"/>
            </a:endParaRPr>
          </a:p>
          <a:p>
            <a:pPr marL="0" indent="0">
              <a:buNone/>
            </a:pPr>
            <a:endParaRPr lang="ru-RU" sz="2400" dirty="0"/>
          </a:p>
        </p:txBody>
      </p:sp>
      <p:pic>
        <p:nvPicPr>
          <p:cNvPr id="8194" name="Picture 2">
            <a:extLst>
              <a:ext uri="{FF2B5EF4-FFF2-40B4-BE49-F238E27FC236}">
                <a16:creationId xmlns:a16="http://schemas.microsoft.com/office/drawing/2014/main" id="{F538F8C6-2A4D-4EB2-A585-9875C40FE5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6061" y="2852936"/>
            <a:ext cx="5171877" cy="3601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4195028"/>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3C75EF-B510-4EAA-9FB2-E632F28B306A}"/>
              </a:ext>
            </a:extLst>
          </p:cNvPr>
          <p:cNvSpPr>
            <a:spLocks noGrp="1"/>
          </p:cNvSpPr>
          <p:nvPr>
            <p:ph type="title"/>
          </p:nvPr>
        </p:nvSpPr>
        <p:spPr/>
        <p:txBody>
          <a:bodyPr/>
          <a:lstStyle/>
          <a:p>
            <a:r>
              <a:rPr lang="ru-RU" dirty="0"/>
              <a:t>Чем питаются насекомые?</a:t>
            </a:r>
          </a:p>
        </p:txBody>
      </p:sp>
      <p:sp>
        <p:nvSpPr>
          <p:cNvPr id="3" name="Объект 2">
            <a:extLst>
              <a:ext uri="{FF2B5EF4-FFF2-40B4-BE49-F238E27FC236}">
                <a16:creationId xmlns:a16="http://schemas.microsoft.com/office/drawing/2014/main" id="{1FB7B0D8-84B9-44A7-AF1A-ECD391B943CE}"/>
              </a:ext>
            </a:extLst>
          </p:cNvPr>
          <p:cNvSpPr>
            <a:spLocks noGrp="1"/>
          </p:cNvSpPr>
          <p:nvPr>
            <p:ph idx="1"/>
          </p:nvPr>
        </p:nvSpPr>
        <p:spPr>
          <a:xfrm>
            <a:off x="530791" y="1384781"/>
            <a:ext cx="8229600" cy="4525963"/>
          </a:xfrm>
        </p:spPr>
        <p:txBody>
          <a:bodyPr/>
          <a:lstStyle/>
          <a:p>
            <a:pPr marL="0" indent="0">
              <a:buNone/>
            </a:pPr>
            <a:r>
              <a:rPr lang="ru-RU" b="0" i="0" dirty="0">
                <a:effectLst/>
                <a:latin typeface="Open Sans"/>
              </a:rPr>
              <a:t>Есть насекомые </a:t>
            </a:r>
            <a:r>
              <a:rPr lang="ru-RU" b="1" i="0" dirty="0">
                <a:effectLst/>
                <a:latin typeface="Open Sans"/>
              </a:rPr>
              <a:t>всеядные</a:t>
            </a:r>
            <a:r>
              <a:rPr lang="ru-RU" b="0" i="0" dirty="0">
                <a:effectLst/>
                <a:latin typeface="Open Sans"/>
              </a:rPr>
              <a:t>. Например, муравьи едят листья растений и поедают тлю. </a:t>
            </a:r>
            <a:endParaRPr lang="ru-RU" dirty="0"/>
          </a:p>
        </p:txBody>
      </p:sp>
      <p:pic>
        <p:nvPicPr>
          <p:cNvPr id="9218" name="Picture 2">
            <a:extLst>
              <a:ext uri="{FF2B5EF4-FFF2-40B4-BE49-F238E27FC236}">
                <a16:creationId xmlns:a16="http://schemas.microsoft.com/office/drawing/2014/main" id="{78DDF314-3B1E-49F5-AF3B-ED8FEE2A15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212976"/>
            <a:ext cx="3686809" cy="244827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1A54A91A-4F15-4D73-BDD1-D6425CF5FD7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8798" y="2996952"/>
            <a:ext cx="4138513" cy="2969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167167"/>
      </p:ext>
    </p:extLst>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Группа 15"/>
          <p:cNvGrpSpPr>
            <a:grpSpLocks/>
          </p:cNvGrpSpPr>
          <p:nvPr/>
        </p:nvGrpSpPr>
        <p:grpSpPr bwMode="auto">
          <a:xfrm>
            <a:off x="785786" y="2214554"/>
            <a:ext cx="6843712" cy="1714512"/>
            <a:chOff x="1285875" y="714368"/>
            <a:chExt cx="6843713" cy="1071571"/>
          </a:xfrm>
        </p:grpSpPr>
        <p:sp>
          <p:nvSpPr>
            <p:cNvPr id="13" name="Прямоугольник 12">
              <a:hlinkClick r:id="rId2" action="ppaction://hlinksldjump"/>
            </p:cNvPr>
            <p:cNvSpPr/>
            <p:nvPr/>
          </p:nvSpPr>
          <p:spPr>
            <a:xfrm>
              <a:off x="1285875" y="714368"/>
              <a:ext cx="1414462" cy="1071571"/>
            </a:xfrm>
            <a:prstGeom prst="rect">
              <a:avLst/>
            </a:prstGeom>
            <a:blipFill>
              <a:blip r:embed="rId3" cstate="print"/>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4" name="Прямоугольник 13">
              <a:hlinkClick r:id="rId4" action="ppaction://hlinksldjump"/>
            </p:cNvPr>
            <p:cNvSpPr/>
            <p:nvPr/>
          </p:nvSpPr>
          <p:spPr>
            <a:xfrm>
              <a:off x="6715126" y="714368"/>
              <a:ext cx="1414462" cy="1071571"/>
            </a:xfrm>
            <a:prstGeom prst="rect">
              <a:avLst/>
            </a:prstGeom>
            <a:blipFill>
              <a:blip r:embed="rId5" cstate="print"/>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5" name="Прямоугольник 14">
              <a:hlinkClick r:id="rId6" action="ppaction://hlinksldjump"/>
            </p:cNvPr>
            <p:cNvSpPr/>
            <p:nvPr/>
          </p:nvSpPr>
          <p:spPr>
            <a:xfrm>
              <a:off x="3143250" y="714368"/>
              <a:ext cx="1414462" cy="1071571"/>
            </a:xfrm>
            <a:prstGeom prst="rect">
              <a:avLst/>
            </a:prstGeom>
            <a:blipFill>
              <a:blip r:embed="rId7"/>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6" name="Прямоугольник 15">
              <a:hlinkClick r:id="rId8" action="ppaction://hlinksldjump"/>
            </p:cNvPr>
            <p:cNvSpPr/>
            <p:nvPr/>
          </p:nvSpPr>
          <p:spPr>
            <a:xfrm>
              <a:off x="5000626" y="714368"/>
              <a:ext cx="1414462" cy="1071571"/>
            </a:xfrm>
            <a:prstGeom prst="rect">
              <a:avLst/>
            </a:prstGeom>
            <a:blipFill>
              <a:blip r:embed="rId9" cstate="print"/>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grpSp>
        <p:nvGrpSpPr>
          <p:cNvPr id="17" name="Группа 17"/>
          <p:cNvGrpSpPr>
            <a:grpSpLocks/>
          </p:cNvGrpSpPr>
          <p:nvPr/>
        </p:nvGrpSpPr>
        <p:grpSpPr bwMode="auto">
          <a:xfrm>
            <a:off x="785786" y="2214554"/>
            <a:ext cx="6843712" cy="1714514"/>
            <a:chOff x="1285875" y="5357818"/>
            <a:chExt cx="6843713" cy="1071557"/>
          </a:xfrm>
        </p:grpSpPr>
        <p:sp>
          <p:nvSpPr>
            <p:cNvPr id="18" name="Прямоугольник 17">
              <a:hlinkClick r:id="rId10" action="ppaction://hlinksldjump"/>
            </p:cNvPr>
            <p:cNvSpPr/>
            <p:nvPr/>
          </p:nvSpPr>
          <p:spPr>
            <a:xfrm>
              <a:off x="1285875" y="5357818"/>
              <a:ext cx="1414462" cy="1071556"/>
            </a:xfrm>
            <a:prstGeom prst="rect">
              <a:avLst/>
            </a:prstGeom>
            <a:blipFill>
              <a:blip r:embed="rId11" cstate="print"/>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9" name="Прямоугольник 18">
              <a:hlinkClick r:id="rId12" action="ppaction://hlinksldjump"/>
            </p:cNvPr>
            <p:cNvSpPr/>
            <p:nvPr/>
          </p:nvSpPr>
          <p:spPr>
            <a:xfrm>
              <a:off x="3143263" y="5357819"/>
              <a:ext cx="1414462" cy="1071556"/>
            </a:xfrm>
            <a:prstGeom prst="rect">
              <a:avLst/>
            </a:prstGeom>
            <a:blipFill>
              <a:blip r:embed="rId13" cstate="print"/>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0" name="Прямоугольник 19">
              <a:hlinkClick r:id="rId14" action="ppaction://hlinksldjump"/>
            </p:cNvPr>
            <p:cNvSpPr/>
            <p:nvPr/>
          </p:nvSpPr>
          <p:spPr>
            <a:xfrm>
              <a:off x="6715126" y="5357819"/>
              <a:ext cx="1414462" cy="1071556"/>
            </a:xfrm>
            <a:prstGeom prst="rect">
              <a:avLst/>
            </a:prstGeom>
            <a:blipFill>
              <a:blip r:embed="rId15"/>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1" name="Прямоугольник 20">
              <a:hlinkClick r:id="rId16" action="ppaction://hlinksldjump"/>
            </p:cNvPr>
            <p:cNvSpPr/>
            <p:nvPr/>
          </p:nvSpPr>
          <p:spPr>
            <a:xfrm>
              <a:off x="5000652" y="5357819"/>
              <a:ext cx="1414463" cy="1071556"/>
            </a:xfrm>
            <a:prstGeom prst="rect">
              <a:avLst/>
            </a:prstGeom>
            <a:blipFill>
              <a:blip r:embed="rId17" cstate="print"/>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grpSp>
        <p:nvGrpSpPr>
          <p:cNvPr id="22" name="Группа 16"/>
          <p:cNvGrpSpPr>
            <a:grpSpLocks/>
          </p:cNvGrpSpPr>
          <p:nvPr/>
        </p:nvGrpSpPr>
        <p:grpSpPr bwMode="auto">
          <a:xfrm>
            <a:off x="785786" y="2214554"/>
            <a:ext cx="6843750" cy="1714511"/>
            <a:chOff x="1285875" y="3143254"/>
            <a:chExt cx="6843751" cy="1071572"/>
          </a:xfrm>
        </p:grpSpPr>
        <p:sp>
          <p:nvSpPr>
            <p:cNvPr id="23" name="Прямоугольник 22">
              <a:hlinkClick r:id="rId18" action="ppaction://hlinksldjump"/>
            </p:cNvPr>
            <p:cNvSpPr/>
            <p:nvPr/>
          </p:nvSpPr>
          <p:spPr>
            <a:xfrm>
              <a:off x="1285875" y="3143255"/>
              <a:ext cx="1414462" cy="1071571"/>
            </a:xfrm>
            <a:prstGeom prst="rect">
              <a:avLst/>
            </a:prstGeom>
            <a:blipFill>
              <a:blip r:embed="rId19" cstate="print"/>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4" name="Прямоугольник 23">
              <a:hlinkClick r:id="rId20" action="ppaction://hlinksldjump"/>
            </p:cNvPr>
            <p:cNvSpPr/>
            <p:nvPr/>
          </p:nvSpPr>
          <p:spPr>
            <a:xfrm>
              <a:off x="3143263" y="3143254"/>
              <a:ext cx="1414462" cy="1071570"/>
            </a:xfrm>
            <a:prstGeom prst="rect">
              <a:avLst/>
            </a:prstGeom>
            <a:blipFill>
              <a:blip r:embed="rId21" cstate="print"/>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5" name="Прямоугольник 24">
              <a:hlinkClick r:id="rId22" action="ppaction://hlinksldjump"/>
            </p:cNvPr>
            <p:cNvSpPr/>
            <p:nvPr/>
          </p:nvSpPr>
          <p:spPr>
            <a:xfrm>
              <a:off x="6715164" y="3143255"/>
              <a:ext cx="1414462" cy="1071557"/>
            </a:xfrm>
            <a:prstGeom prst="rect">
              <a:avLst/>
            </a:prstGeom>
            <a:blipFill>
              <a:blip r:embed="rId23" cstate="print"/>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6" name="Прямоугольник 25">
              <a:hlinkClick r:id="rId24" action="ppaction://hlinksldjump"/>
            </p:cNvPr>
            <p:cNvSpPr/>
            <p:nvPr/>
          </p:nvSpPr>
          <p:spPr>
            <a:xfrm>
              <a:off x="5000652" y="3143254"/>
              <a:ext cx="1414463" cy="1071571"/>
            </a:xfrm>
            <a:prstGeom prst="rect">
              <a:avLst/>
            </a:prstGeom>
            <a:blipFill>
              <a:blip r:embed="rId25" cstate="print"/>
              <a:stretch>
                <a:fillRect/>
              </a:stretch>
            </a:blip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sp>
        <p:nvSpPr>
          <p:cNvPr id="27" name="Стрелка вправо 26"/>
          <p:cNvSpPr/>
          <p:nvPr/>
        </p:nvSpPr>
        <p:spPr>
          <a:xfrm>
            <a:off x="8072462" y="1928802"/>
            <a:ext cx="785818" cy="2214578"/>
          </a:xfrm>
          <a:prstGeom prst="rightArrow">
            <a:avLst/>
          </a:prstGeom>
          <a:solidFill>
            <a:schemeClr val="bg1"/>
          </a:solidFill>
          <a:ln>
            <a:solidFill>
              <a:srgbClr val="0066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9" name="TextBox 28"/>
          <p:cNvSpPr txBox="1"/>
          <p:nvPr/>
        </p:nvSpPr>
        <p:spPr>
          <a:xfrm>
            <a:off x="1214414" y="4214818"/>
            <a:ext cx="5572164" cy="2308324"/>
          </a:xfrm>
          <a:prstGeom prst="rect">
            <a:avLst/>
          </a:prstGeom>
          <a:noFill/>
        </p:spPr>
        <p:txBody>
          <a:bodyPr wrap="square" rtlCol="0">
            <a:spAutoFit/>
          </a:bodyPr>
          <a:lstStyle/>
          <a:p>
            <a:pPr algn="ctr"/>
            <a:r>
              <a:rPr lang="ru-RU" sz="2400" b="1" dirty="0">
                <a:solidFill>
                  <a:srgbClr val="006600"/>
                </a:solidFill>
              </a:rPr>
              <a:t>Знаете ли вы насекомых леса? </a:t>
            </a:r>
          </a:p>
          <a:p>
            <a:pPr algn="ctr"/>
            <a:r>
              <a:rPr lang="ru-RU" sz="2400" b="1" dirty="0">
                <a:solidFill>
                  <a:srgbClr val="006600"/>
                </a:solidFill>
              </a:rPr>
              <a:t>Белая стрелка поможет вам познакомиться с некоторыми из них поближе. Нажав на изображение насекомого вы сможете вернуться назад.</a:t>
            </a:r>
          </a:p>
        </p:txBody>
      </p:sp>
      <p:sp>
        <p:nvSpPr>
          <p:cNvPr id="31" name="Управляющая кнопка: сведения 30">
            <a:hlinkClick r:id="" action="ppaction://hlinkshowjump?jump=lastslide" highlightClick="1"/>
          </p:cNvPr>
          <p:cNvSpPr/>
          <p:nvPr/>
        </p:nvSpPr>
        <p:spPr>
          <a:xfrm>
            <a:off x="8072462" y="428604"/>
            <a:ext cx="613788" cy="928694"/>
          </a:xfrm>
          <a:prstGeom prst="actionButtonInformation">
            <a:avLst/>
          </a:prstGeom>
          <a:solidFill>
            <a:schemeClr val="accent6">
              <a:lumMod val="20000"/>
              <a:lumOff val="80000"/>
            </a:schemeClr>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TextBox 31"/>
          <p:cNvSpPr txBox="1"/>
          <p:nvPr/>
        </p:nvSpPr>
        <p:spPr>
          <a:xfrm>
            <a:off x="1857356" y="214290"/>
            <a:ext cx="184730" cy="461665"/>
          </a:xfrm>
          <a:prstGeom prst="rect">
            <a:avLst/>
          </a:prstGeom>
          <a:noFill/>
        </p:spPr>
        <p:txBody>
          <a:bodyPr wrap="none" rtlCol="0">
            <a:spAutoFit/>
          </a:bodyPr>
          <a:lstStyle/>
          <a:p>
            <a:pPr algn="ctr"/>
            <a:endParaRPr lang="ru-RU" sz="2400" b="1" dirty="0">
              <a:solidFill>
                <a:srgbClr val="006600"/>
              </a:solidFill>
            </a:endParaRPr>
          </a:p>
        </p:txBody>
      </p:sp>
      <p:sp>
        <p:nvSpPr>
          <p:cNvPr id="28" name="Прямоугольник 27"/>
          <p:cNvSpPr/>
          <p:nvPr/>
        </p:nvSpPr>
        <p:spPr>
          <a:xfrm>
            <a:off x="1571604" y="285728"/>
            <a:ext cx="5715040" cy="1938992"/>
          </a:xfrm>
          <a:prstGeom prst="rect">
            <a:avLst/>
          </a:prstGeom>
        </p:spPr>
        <p:txBody>
          <a:bodyPr wrap="square">
            <a:spAutoFit/>
          </a:bodyPr>
          <a:lstStyle/>
          <a:p>
            <a:pPr algn="ctr"/>
            <a:r>
              <a:rPr lang="ru-RU" sz="2400" b="1" dirty="0">
                <a:solidFill>
                  <a:srgbClr val="006600"/>
                </a:solidFill>
              </a:rPr>
              <a:t>Любуемся ими и любим за то,</a:t>
            </a:r>
          </a:p>
          <a:p>
            <a:pPr algn="ctr"/>
            <a:r>
              <a:rPr lang="ru-RU" sz="2400" b="1" dirty="0">
                <a:solidFill>
                  <a:srgbClr val="006600"/>
                </a:solidFill>
              </a:rPr>
              <a:t>Что радость нам дарят своей красотой,</a:t>
            </a:r>
          </a:p>
          <a:p>
            <a:pPr algn="ctr"/>
            <a:r>
              <a:rPr lang="ru-RU" sz="2400" b="1" dirty="0">
                <a:solidFill>
                  <a:srgbClr val="006600"/>
                </a:solidFill>
              </a:rPr>
              <a:t>И хоть насекомыми их называют,</a:t>
            </a:r>
          </a:p>
          <a:p>
            <a:pPr algn="ctr"/>
            <a:r>
              <a:rPr lang="ru-RU" sz="2400" b="1" dirty="0">
                <a:solidFill>
                  <a:srgbClr val="006600"/>
                </a:solidFill>
              </a:rPr>
              <a:t>Мы их всё равно всех обожаем!</a:t>
            </a:r>
          </a:p>
          <a:p>
            <a:pPr algn="ctr"/>
            <a:r>
              <a:rPr lang="ru-RU" sz="2400" b="1" dirty="0">
                <a:solidFill>
                  <a:srgbClr val="006600"/>
                </a:solidFill>
              </a:rPr>
              <a:t>В. Леонов</a:t>
            </a:r>
          </a:p>
        </p:txBody>
      </p:sp>
      <p:pic>
        <p:nvPicPr>
          <p:cNvPr id="30" name="Picture 2" descr="C:\Users\Таня\Desktop\травы\насекомые\babochka24.png">
            <a:hlinkClick r:id="" action="ppaction://hlinkshowjump?jump=endshow"/>
          </p:cNvPr>
          <p:cNvPicPr>
            <a:picLocks noChangeAspect="1" noChangeArrowheads="1"/>
          </p:cNvPicPr>
          <p:nvPr/>
        </p:nvPicPr>
        <p:blipFill>
          <a:blip r:embed="rId26"/>
          <a:srcRect/>
          <a:stretch>
            <a:fillRect/>
          </a:stretch>
        </p:blipFill>
        <p:spPr bwMode="auto">
          <a:xfrm>
            <a:off x="6107911" y="4286256"/>
            <a:ext cx="3036090" cy="2428892"/>
          </a:xfrm>
          <a:prstGeom prst="rect">
            <a:avLst/>
          </a:prstGeom>
          <a:noFill/>
        </p:spPr>
      </p:pic>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27"/>
                    </p:tgtEl>
                  </p:cond>
                </p:stCondLst>
                <p:endSync evt="end" delay="0">
                  <p:rtn val="all"/>
                </p:endSync>
                <p:childTnLst>
                  <p:par>
                    <p:cTn id="3" fill="hold">
                      <p:stCondLst>
                        <p:cond delay="0"/>
                      </p:stCondLst>
                      <p:childTnLst>
                        <p:par>
                          <p:cTn id="4" fill="hold">
                            <p:stCondLst>
                              <p:cond delay="0"/>
                            </p:stCondLst>
                            <p:childTnLst>
                              <p:par>
                                <p:cTn id="5" presetID="2" presetClass="exit" presetSubtype="2" fill="hold" nodeType="clickEffect">
                                  <p:stCondLst>
                                    <p:cond delay="0"/>
                                  </p:stCondLst>
                                  <p:childTnLst>
                                    <p:anim calcmode="lin" valueType="num">
                                      <p:cBhvr additive="base">
                                        <p:cTn id="6" dur="500"/>
                                        <p:tgtEl>
                                          <p:spTgt spid="12"/>
                                        </p:tgtEl>
                                        <p:attrNameLst>
                                          <p:attrName>ppt_x</p:attrName>
                                        </p:attrNameLst>
                                      </p:cBhvr>
                                      <p:tavLst>
                                        <p:tav tm="0">
                                          <p:val>
                                            <p:strVal val="ppt_x"/>
                                          </p:val>
                                        </p:tav>
                                        <p:tav tm="100000">
                                          <p:val>
                                            <p:strVal val="1+ppt_w/2"/>
                                          </p:val>
                                        </p:tav>
                                      </p:tavLst>
                                    </p:anim>
                                    <p:anim calcmode="lin" valueType="num">
                                      <p:cBhvr additive="base">
                                        <p:cTn id="7" dur="500"/>
                                        <p:tgtEl>
                                          <p:spTgt spid="12"/>
                                        </p:tgtEl>
                                        <p:attrNameLst>
                                          <p:attrName>ppt_y</p:attrName>
                                        </p:attrNameLst>
                                      </p:cBhvr>
                                      <p:tavLst>
                                        <p:tav tm="0">
                                          <p:val>
                                            <p:strVal val="ppt_y"/>
                                          </p:val>
                                        </p:tav>
                                        <p:tav tm="100000">
                                          <p:val>
                                            <p:strVal val="ppt_y"/>
                                          </p:val>
                                        </p:tav>
                                      </p:tavLst>
                                    </p:anim>
                                    <p:set>
                                      <p:cBhvr>
                                        <p:cTn id="8" dur="1" fill="hold">
                                          <p:stCondLst>
                                            <p:cond delay="499"/>
                                          </p:stCondLst>
                                        </p:cTn>
                                        <p:tgtEl>
                                          <p:spTgt spid="12"/>
                                        </p:tgtEl>
                                        <p:attrNameLst>
                                          <p:attrName>style.visibility</p:attrName>
                                        </p:attrNameLst>
                                      </p:cBhvr>
                                      <p:to>
                                        <p:strVal val="hidden"/>
                                      </p:to>
                                    </p:set>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0-#ppt_w/2"/>
                                          </p:val>
                                        </p:tav>
                                        <p:tav tm="100000">
                                          <p:val>
                                            <p:strVal val="#ppt_x"/>
                                          </p:val>
                                        </p:tav>
                                      </p:tavLst>
                                    </p:anim>
                                    <p:anim calcmode="lin" valueType="num">
                                      <p:cBhvr additive="base">
                                        <p:cTn id="13"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2" fill="hold" nodeType="clickEffect">
                                  <p:stCondLst>
                                    <p:cond delay="0"/>
                                  </p:stCondLst>
                                  <p:childTnLst>
                                    <p:anim calcmode="lin" valueType="num">
                                      <p:cBhvr additive="base">
                                        <p:cTn id="17" dur="500"/>
                                        <p:tgtEl>
                                          <p:spTgt spid="22"/>
                                        </p:tgtEl>
                                        <p:attrNameLst>
                                          <p:attrName>ppt_x</p:attrName>
                                        </p:attrNameLst>
                                      </p:cBhvr>
                                      <p:tavLst>
                                        <p:tav tm="0">
                                          <p:val>
                                            <p:strVal val="ppt_x"/>
                                          </p:val>
                                        </p:tav>
                                        <p:tav tm="100000">
                                          <p:val>
                                            <p:strVal val="1+ppt_w/2"/>
                                          </p:val>
                                        </p:tav>
                                      </p:tavLst>
                                    </p:anim>
                                    <p:anim calcmode="lin" valueType="num">
                                      <p:cBhvr additive="base">
                                        <p:cTn id="18" dur="500"/>
                                        <p:tgtEl>
                                          <p:spTgt spid="22"/>
                                        </p:tgtEl>
                                        <p:attrNameLst>
                                          <p:attrName>ppt_y</p:attrName>
                                        </p:attrNameLst>
                                      </p:cBhvr>
                                      <p:tavLst>
                                        <p:tav tm="0">
                                          <p:val>
                                            <p:strVal val="ppt_y"/>
                                          </p:val>
                                        </p:tav>
                                        <p:tav tm="100000">
                                          <p:val>
                                            <p:strVal val="ppt_y"/>
                                          </p:val>
                                        </p:tav>
                                      </p:tavLst>
                                    </p:anim>
                                    <p:set>
                                      <p:cBhvr>
                                        <p:cTn id="19" dur="1" fill="hold">
                                          <p:stCondLst>
                                            <p:cond delay="499"/>
                                          </p:stCondLst>
                                        </p:cTn>
                                        <p:tgtEl>
                                          <p:spTgt spid="22"/>
                                        </p:tgtEl>
                                        <p:attrNameLst>
                                          <p:attrName>style.visibility</p:attrName>
                                        </p:attrNameLst>
                                      </p:cBhvr>
                                      <p:to>
                                        <p:strVal val="hidden"/>
                                      </p:to>
                                    </p:set>
                                  </p:childTnLst>
                                </p:cTn>
                              </p:par>
                            </p:childTnLst>
                          </p:cTn>
                        </p:par>
                        <p:par>
                          <p:cTn id="20" fill="hold">
                            <p:stCondLst>
                              <p:cond delay="500"/>
                            </p:stCondLst>
                            <p:childTnLst>
                              <p:par>
                                <p:cTn id="21" presetID="2" presetClass="entr" presetSubtype="8"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0-#ppt_w/2"/>
                                          </p:val>
                                        </p:tav>
                                        <p:tav tm="100000">
                                          <p:val>
                                            <p:strVal val="#ppt_x"/>
                                          </p:val>
                                        </p:tav>
                                      </p:tavLst>
                                    </p:anim>
                                    <p:anim calcmode="lin" valueType="num">
                                      <p:cBhvr additive="base">
                                        <p:cTn id="2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xit" presetSubtype="2" fill="hold" nodeType="clickEffect">
                                  <p:stCondLst>
                                    <p:cond delay="0"/>
                                  </p:stCondLst>
                                  <p:childTnLst>
                                    <p:anim calcmode="lin" valueType="num">
                                      <p:cBhvr additive="base">
                                        <p:cTn id="28" dur="500"/>
                                        <p:tgtEl>
                                          <p:spTgt spid="17"/>
                                        </p:tgtEl>
                                        <p:attrNameLst>
                                          <p:attrName>ppt_x</p:attrName>
                                        </p:attrNameLst>
                                      </p:cBhvr>
                                      <p:tavLst>
                                        <p:tav tm="0">
                                          <p:val>
                                            <p:strVal val="ppt_x"/>
                                          </p:val>
                                        </p:tav>
                                        <p:tav tm="100000">
                                          <p:val>
                                            <p:strVal val="1+ppt_w/2"/>
                                          </p:val>
                                        </p:tav>
                                      </p:tavLst>
                                    </p:anim>
                                    <p:anim calcmode="lin" valueType="num">
                                      <p:cBhvr additive="base">
                                        <p:cTn id="29" dur="500"/>
                                        <p:tgtEl>
                                          <p:spTgt spid="17"/>
                                        </p:tgtEl>
                                        <p:attrNameLst>
                                          <p:attrName>ppt_y</p:attrName>
                                        </p:attrNameLst>
                                      </p:cBhvr>
                                      <p:tavLst>
                                        <p:tav tm="0">
                                          <p:val>
                                            <p:strVal val="ppt_y"/>
                                          </p:val>
                                        </p:tav>
                                        <p:tav tm="100000">
                                          <p:val>
                                            <p:strVal val="ppt_y"/>
                                          </p:val>
                                        </p:tav>
                                      </p:tavLst>
                                    </p:anim>
                                    <p:set>
                                      <p:cBhvr>
                                        <p:cTn id="30" dur="1" fill="hold">
                                          <p:stCondLst>
                                            <p:cond delay="499"/>
                                          </p:stCondLst>
                                        </p:cTn>
                                        <p:tgtEl>
                                          <p:spTgt spid="17"/>
                                        </p:tgtEl>
                                        <p:attrNameLst>
                                          <p:attrName>style.visibility</p:attrName>
                                        </p:attrNameLst>
                                      </p:cBhvr>
                                      <p:to>
                                        <p:strVal val="hidden"/>
                                      </p:to>
                                    </p:set>
                                  </p:childTnLst>
                                </p:cTn>
                              </p:par>
                            </p:childTnLst>
                          </p:cTn>
                        </p:par>
                        <p:par>
                          <p:cTn id="31" fill="hold">
                            <p:stCondLst>
                              <p:cond delay="500"/>
                            </p:stCondLst>
                            <p:childTnLst>
                              <p:par>
                                <p:cTn id="32" presetID="2" presetClass="entr" presetSubtype="8"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0-#ppt_w/2"/>
                                          </p:val>
                                        </p:tav>
                                        <p:tav tm="100000">
                                          <p:val>
                                            <p:strVal val="#ppt_x"/>
                                          </p:val>
                                        </p:tav>
                                      </p:tavLst>
                                    </p:anim>
                                    <p:anim calcmode="lin" valueType="num">
                                      <p:cBhvr additive="base">
                                        <p:cTn id="35"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nextCondLst>
                <p:cond evt="onClick" delay="0">
                  <p:tgtEl>
                    <p:spTgt spid="27"/>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Таня\Desktop\травы\насекомые\Callipogon_relictus_big.jpg">
            <a:hlinkClick r:id="rId2" action="ppaction://hlinksldjump"/>
          </p:cNvPr>
          <p:cNvPicPr>
            <a:picLocks noChangeAspect="1" noChangeArrowheads="1"/>
          </p:cNvPicPr>
          <p:nvPr/>
        </p:nvPicPr>
        <p:blipFill>
          <a:blip r:embed="rId3"/>
          <a:srcRect/>
          <a:stretch>
            <a:fillRect/>
          </a:stretch>
        </p:blipFill>
        <p:spPr bwMode="auto">
          <a:xfrm>
            <a:off x="428596" y="357166"/>
            <a:ext cx="3643337" cy="4786346"/>
          </a:xfrm>
          <a:prstGeom prst="rect">
            <a:avLst/>
          </a:prstGeom>
          <a:noFill/>
          <a:ln>
            <a:solidFill>
              <a:srgbClr val="800000"/>
            </a:solidFill>
          </a:ln>
        </p:spPr>
      </p:pic>
      <p:sp>
        <p:nvSpPr>
          <p:cNvPr id="16" name="TextBox 15"/>
          <p:cNvSpPr txBox="1"/>
          <p:nvPr/>
        </p:nvSpPr>
        <p:spPr>
          <a:xfrm>
            <a:off x="4071934" y="357166"/>
            <a:ext cx="4929222" cy="6063198"/>
          </a:xfrm>
          <a:prstGeom prst="rect">
            <a:avLst/>
          </a:prstGeom>
          <a:noFill/>
        </p:spPr>
        <p:txBody>
          <a:bodyPr wrap="square" rtlCol="0">
            <a:spAutoFit/>
          </a:bodyPr>
          <a:lstStyle/>
          <a:p>
            <a:pPr algn="ctr"/>
            <a:r>
              <a:rPr lang="ru-RU" sz="2800" b="1" dirty="0">
                <a:solidFill>
                  <a:srgbClr val="006600"/>
                </a:solidFill>
              </a:rPr>
              <a:t>Жук-дровосек</a:t>
            </a:r>
          </a:p>
          <a:p>
            <a:pPr algn="ctr"/>
            <a:r>
              <a:rPr lang="ru-RU" sz="2000" b="1" dirty="0">
                <a:solidFill>
                  <a:srgbClr val="006600"/>
                </a:solidFill>
              </a:rPr>
              <a:t>Жук-усач – одно из самых древних насекомых на планете. В природе насчитывается более 17 тысяч видов усачей. Длина тела насекомого может колебаться в пределах 10-20 мм. Туловище плоское, на голове размещены длинные усы. Окрас преимущественно черный или бурый. Основная пища жуков – древесина и кустарники. Часто их называют дровосеками (древоточцами). Они повреждают растения на улице, деревянные срубы домов, превращая все в труху. Большую часть своей жизни этот жук проводит в виде личинки. Способность уничтожать древесину у жука появляется уже на стадии личинки. Жуки-усачи представляют опасность для больших лесов. </a:t>
            </a:r>
            <a:endParaRPr lang="ru-RU" b="1" dirty="0">
              <a:solidFill>
                <a:srgbClr val="006600"/>
              </a:solidFill>
            </a:endParaRP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Таня\Desktop\травы\насекомые\комар.png">
            <a:hlinkClick r:id="rId2" action="ppaction://hlinksldjump"/>
          </p:cNvPr>
          <p:cNvPicPr>
            <a:picLocks noChangeAspect="1" noChangeArrowheads="1"/>
          </p:cNvPicPr>
          <p:nvPr/>
        </p:nvPicPr>
        <p:blipFill>
          <a:blip r:embed="rId3"/>
          <a:srcRect/>
          <a:stretch>
            <a:fillRect/>
          </a:stretch>
        </p:blipFill>
        <p:spPr bwMode="auto">
          <a:xfrm>
            <a:off x="428596" y="357166"/>
            <a:ext cx="3500462" cy="4786346"/>
          </a:xfrm>
          <a:prstGeom prst="rect">
            <a:avLst/>
          </a:prstGeom>
          <a:noFill/>
          <a:ln>
            <a:solidFill>
              <a:srgbClr val="800000"/>
            </a:solidFill>
          </a:ln>
        </p:spPr>
      </p:pic>
      <p:sp>
        <p:nvSpPr>
          <p:cNvPr id="3" name="TextBox 2"/>
          <p:cNvSpPr txBox="1"/>
          <p:nvPr/>
        </p:nvSpPr>
        <p:spPr>
          <a:xfrm>
            <a:off x="3929058" y="285728"/>
            <a:ext cx="5000660" cy="6370975"/>
          </a:xfrm>
          <a:prstGeom prst="rect">
            <a:avLst/>
          </a:prstGeom>
          <a:noFill/>
        </p:spPr>
        <p:txBody>
          <a:bodyPr wrap="square" rtlCol="0">
            <a:spAutoFit/>
          </a:bodyPr>
          <a:lstStyle/>
          <a:p>
            <a:pPr algn="ctr"/>
            <a:r>
              <a:rPr lang="ru-RU" sz="2800" b="1" dirty="0">
                <a:solidFill>
                  <a:srgbClr val="006600"/>
                </a:solidFill>
              </a:rPr>
              <a:t>Комар </a:t>
            </a:r>
          </a:p>
          <a:p>
            <a:pPr algn="ctr"/>
            <a:r>
              <a:rPr lang="ru-RU" sz="2000" b="1" dirty="0">
                <a:solidFill>
                  <a:srgbClr val="006600"/>
                </a:solidFill>
              </a:rPr>
              <a:t>Комар – насекомое серого цвета с двумя крыльями. Голову самцов украшают перистые усики, у самок усики гладкие. На нашей планете обитает более двух тысяч видов комаров. На голове у комара есть хоботок, которым он протыкает место укуса и пускает под кожу животного ядовитую слюну. Кожа после укуса зудит и чешется. Обычно активность комаров наступает вечером. Людей кусают только самки-комары, самцы же пьют сладкий цветочный нектар и сок растений. Хоботок у них слишком тонкий, им нельзя проткнуть кожу. Кровь нужна самкам для развития яиц. За один раз самка выпивает объем крови, превышающий ее массу в 5–6 раз. Насытившись, самка летит откладывать яйца. Многие комары, кусая людей, переносят опасные болезни.</a:t>
            </a:r>
          </a:p>
        </p:txBody>
      </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Таня\Desktop\травы\насекомые\пчела.png">
            <a:hlinkClick r:id="rId2" action="ppaction://hlinksldjump"/>
          </p:cNvPr>
          <p:cNvPicPr>
            <a:picLocks noChangeAspect="1" noChangeArrowheads="1"/>
          </p:cNvPicPr>
          <p:nvPr/>
        </p:nvPicPr>
        <p:blipFill>
          <a:blip r:embed="rId3"/>
          <a:srcRect/>
          <a:stretch>
            <a:fillRect/>
          </a:stretch>
        </p:blipFill>
        <p:spPr bwMode="auto">
          <a:xfrm>
            <a:off x="411654" y="476672"/>
            <a:ext cx="3429024" cy="4643470"/>
          </a:xfrm>
          <a:prstGeom prst="rect">
            <a:avLst/>
          </a:prstGeom>
          <a:noFill/>
          <a:ln>
            <a:solidFill>
              <a:srgbClr val="800000"/>
            </a:solidFill>
          </a:ln>
        </p:spPr>
      </p:pic>
      <p:sp>
        <p:nvSpPr>
          <p:cNvPr id="3" name="TextBox 2"/>
          <p:cNvSpPr txBox="1"/>
          <p:nvPr/>
        </p:nvSpPr>
        <p:spPr>
          <a:xfrm>
            <a:off x="3857620" y="214290"/>
            <a:ext cx="5072098" cy="6370975"/>
          </a:xfrm>
          <a:prstGeom prst="rect">
            <a:avLst/>
          </a:prstGeom>
          <a:noFill/>
        </p:spPr>
        <p:txBody>
          <a:bodyPr wrap="square" rtlCol="0">
            <a:spAutoFit/>
          </a:bodyPr>
          <a:lstStyle/>
          <a:p>
            <a:pPr algn="ctr"/>
            <a:r>
              <a:rPr lang="ru-RU" sz="2800" b="1" dirty="0">
                <a:solidFill>
                  <a:srgbClr val="006600"/>
                </a:solidFill>
              </a:rPr>
              <a:t>Пчела </a:t>
            </a:r>
            <a:r>
              <a:rPr lang="ru-RU" sz="2800" b="1" dirty="0">
                <a:solidFill>
                  <a:schemeClr val="accent2">
                    <a:lumMod val="50000"/>
                  </a:schemeClr>
                </a:solidFill>
              </a:rPr>
              <a:t>    </a:t>
            </a:r>
          </a:p>
          <a:p>
            <a:pPr algn="ctr"/>
            <a:r>
              <a:rPr lang="ru-RU" sz="2000" b="1" dirty="0">
                <a:solidFill>
                  <a:srgbClr val="006600"/>
                </a:solidFill>
              </a:rPr>
              <a:t>Пчелы – первые насекомые, от которых человек стал получать пользу. С глубокой древности пчел разводят для получения воска, меда, прополиса. Пчелы живут большими семьями. Пчелиная семья состоит из рабочих пчел, трутней и матки. Рабочие пчелы заполняют соты смесью пыльцы и нектара – пищей будущей личинки. Матка откладывает туда яйцо, и рабочие пчелы запечатывают ячейку. Дикие пчелы строят гнезда в земле – на крутых берегах рек, в дуплах старых деревьев, даже в пустых раковинах улиток.</a:t>
            </a:r>
          </a:p>
          <a:p>
            <a:pPr algn="ctr"/>
            <a:r>
              <a:rPr lang="ru-RU" sz="2000" b="1" dirty="0">
                <a:solidFill>
                  <a:srgbClr val="006600"/>
                </a:solidFill>
              </a:rPr>
              <a:t>Пчелиные гнезда состоят из ячеек – сотов. У пчелы в задней части туловища находится жало. Когда пчела вонзает острие жала в кожу, его не так легко вынуть. После укуса пчела погибает: жало остается внутри жертвы, а без него пчела жить не может. </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52DAB28-9BF6-4D0D-88A9-60BD8688AC37}"/>
              </a:ext>
            </a:extLst>
          </p:cNvPr>
          <p:cNvSpPr>
            <a:spLocks noGrp="1"/>
          </p:cNvSpPr>
          <p:nvPr>
            <p:ph idx="1"/>
          </p:nvPr>
        </p:nvSpPr>
        <p:spPr>
          <a:xfrm>
            <a:off x="457200" y="1417638"/>
            <a:ext cx="8229600" cy="3954463"/>
          </a:xfrm>
        </p:spPr>
        <p:txBody>
          <a:bodyPr>
            <a:normAutofit fontScale="92500" lnSpcReduction="20000"/>
          </a:bodyPr>
          <a:lstStyle/>
          <a:p>
            <a:pPr marL="0" indent="0" algn="just">
              <a:buNone/>
            </a:pPr>
            <a:r>
              <a:rPr lang="ru-RU" b="0" i="0" dirty="0">
                <a:solidFill>
                  <a:srgbClr val="222222"/>
                </a:solidFill>
                <a:effectLst/>
                <a:latin typeface="Arial" panose="020B0604020202020204" pitchFamily="34" charset="0"/>
              </a:rPr>
              <a:t>Эти «шестиногие земляне» обитают практически повсеместно: в траве, листьях, цветах, плодах, под корой, в лесной подстилке, в почве, в  воде, воздухе, порой, в самых невероятных местах. Они могут иметь крылья, бывают и бескрылыми, могут быть крупными и крохотными, пестрыми и однотонными, одиночными и общественными...</a:t>
            </a:r>
          </a:p>
          <a:p>
            <a:pPr marL="0" indent="0" algn="just">
              <a:buNone/>
            </a:pPr>
            <a:r>
              <a:rPr lang="ru-RU" dirty="0">
                <a:solidFill>
                  <a:srgbClr val="222222"/>
                </a:solidFill>
                <a:latin typeface="Arial" panose="020B0604020202020204" pitchFamily="34" charset="0"/>
              </a:rPr>
              <a:t>                          Кто же они?</a:t>
            </a:r>
            <a:endParaRPr lang="ru-RU" dirty="0"/>
          </a:p>
        </p:txBody>
      </p:sp>
    </p:spTree>
    <p:extLst>
      <p:ext uri="{BB962C8B-B14F-4D97-AF65-F5344CB8AC3E}">
        <p14:creationId xmlns:p14="http://schemas.microsoft.com/office/powerpoint/2010/main" val="3042657318"/>
      </p:ext>
    </p:extLst>
  </p:cSld>
  <p:clrMapOvr>
    <a:masterClrMapping/>
  </p:clrMapOvr>
  <p:transition advClick="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Таня\Desktop\травы\насекомые\Gugelica_rebr_!_.gif">
            <a:hlinkClick r:id="rId2" action="ppaction://hlinksldjump"/>
          </p:cNvPr>
          <p:cNvPicPr>
            <a:picLocks noChangeAspect="1" noChangeArrowheads="1"/>
          </p:cNvPicPr>
          <p:nvPr/>
        </p:nvPicPr>
        <p:blipFill>
          <a:blip r:embed="rId3"/>
          <a:srcRect l="7803" r="4794"/>
          <a:stretch>
            <a:fillRect/>
          </a:stretch>
        </p:blipFill>
        <p:spPr bwMode="auto">
          <a:xfrm>
            <a:off x="428596" y="428604"/>
            <a:ext cx="3429024" cy="4643470"/>
          </a:xfrm>
          <a:prstGeom prst="rect">
            <a:avLst/>
          </a:prstGeom>
          <a:noFill/>
          <a:ln>
            <a:solidFill>
              <a:srgbClr val="800000"/>
            </a:solidFill>
          </a:ln>
        </p:spPr>
      </p:pic>
      <p:sp>
        <p:nvSpPr>
          <p:cNvPr id="3" name="TextBox 2"/>
          <p:cNvSpPr txBox="1"/>
          <p:nvPr/>
        </p:nvSpPr>
        <p:spPr>
          <a:xfrm>
            <a:off x="4000496" y="500042"/>
            <a:ext cx="4857784" cy="5755422"/>
          </a:xfrm>
          <a:prstGeom prst="rect">
            <a:avLst/>
          </a:prstGeom>
          <a:noFill/>
        </p:spPr>
        <p:txBody>
          <a:bodyPr wrap="square" rtlCol="0">
            <a:spAutoFit/>
          </a:bodyPr>
          <a:lstStyle/>
          <a:p>
            <a:pPr algn="ctr"/>
            <a:r>
              <a:rPr lang="ru-RU" sz="2800" b="1" dirty="0">
                <a:solidFill>
                  <a:srgbClr val="006600"/>
                </a:solidFill>
              </a:rPr>
              <a:t>Жужелица </a:t>
            </a:r>
            <a:r>
              <a:rPr lang="ru-RU" sz="2800" b="1" dirty="0">
                <a:solidFill>
                  <a:schemeClr val="accent2">
                    <a:lumMod val="50000"/>
                  </a:schemeClr>
                </a:solidFill>
              </a:rPr>
              <a:t> </a:t>
            </a:r>
          </a:p>
          <a:p>
            <a:pPr algn="ctr"/>
            <a:r>
              <a:rPr lang="ru-RU" sz="2000" b="1" dirty="0">
                <a:solidFill>
                  <a:srgbClr val="006600"/>
                </a:solidFill>
              </a:rPr>
              <a:t>Жужелица – насекомые отряда жесткокрылых длиной 14-60 мм разнообразной окраски, в основном темных оттенков, иногда с металлическим отливом. Многие жуки этого вида плохо летают, или совсем утратили эту способность, но зато отлично бегают. Распространены повсеместно в лесной зоне, обитая в лиственном перегоне и в почве, питаясь улитками, личинками и червями. Польза от многих видов жужелиц очевидна – жук жужелица поедает червей, мокриц, многоножек, насекомых-вредителей сада и огорода, их личинки. Благодаря мощным челюстям способны справиться практически с любым насекомым.</a:t>
            </a: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Таня\Desktop\травы\насекомые\301396_html_m3429979c.jpg">
            <a:hlinkClick r:id="rId2" action="ppaction://hlinksldjump"/>
          </p:cNvPr>
          <p:cNvPicPr>
            <a:picLocks noChangeAspect="1" noChangeArrowheads="1"/>
          </p:cNvPicPr>
          <p:nvPr/>
        </p:nvPicPr>
        <p:blipFill>
          <a:blip r:embed="rId3" cstate="print"/>
          <a:srcRect/>
          <a:stretch>
            <a:fillRect/>
          </a:stretch>
        </p:blipFill>
        <p:spPr bwMode="auto">
          <a:xfrm>
            <a:off x="428596" y="357166"/>
            <a:ext cx="3429024" cy="4762934"/>
          </a:xfrm>
          <a:prstGeom prst="rect">
            <a:avLst/>
          </a:prstGeom>
          <a:noFill/>
          <a:ln>
            <a:solidFill>
              <a:srgbClr val="800000"/>
            </a:solidFill>
          </a:ln>
        </p:spPr>
      </p:pic>
      <p:sp>
        <p:nvSpPr>
          <p:cNvPr id="7" name="Прямоугольник 6"/>
          <p:cNvSpPr/>
          <p:nvPr/>
        </p:nvSpPr>
        <p:spPr>
          <a:xfrm>
            <a:off x="4000496" y="285728"/>
            <a:ext cx="4929222" cy="6370975"/>
          </a:xfrm>
          <a:prstGeom prst="rect">
            <a:avLst/>
          </a:prstGeom>
        </p:spPr>
        <p:txBody>
          <a:bodyPr wrap="square">
            <a:spAutoFit/>
          </a:bodyPr>
          <a:lstStyle/>
          <a:p>
            <a:pPr algn="ctr"/>
            <a:r>
              <a:rPr lang="ru-RU" sz="2800" b="1" dirty="0">
                <a:solidFill>
                  <a:srgbClr val="006600"/>
                </a:solidFill>
              </a:rPr>
              <a:t>Жук-олень </a:t>
            </a:r>
            <a:r>
              <a:rPr lang="ru-RU" sz="2800" b="1" dirty="0">
                <a:solidFill>
                  <a:schemeClr val="accent2">
                    <a:lumMod val="50000"/>
                  </a:schemeClr>
                </a:solidFill>
              </a:rPr>
              <a:t>  </a:t>
            </a:r>
            <a:r>
              <a:rPr lang="ru-RU" sz="2400" b="1" dirty="0">
                <a:solidFill>
                  <a:schemeClr val="accent2">
                    <a:lumMod val="50000"/>
                  </a:schemeClr>
                </a:solidFill>
              </a:rPr>
              <a:t> </a:t>
            </a:r>
          </a:p>
          <a:p>
            <a:pPr algn="ctr"/>
            <a:r>
              <a:rPr lang="ru-RU" sz="2000" b="1" dirty="0">
                <a:solidFill>
                  <a:srgbClr val="006600"/>
                </a:solidFill>
              </a:rPr>
              <a:t>Жук-олень, или, как его еще называют, рогач – самый большой жук в Европе. Длина тела самца достигает 7,5 сантиметра, как у небольшой мыши. Этого жука прозвали так за огромные челюсти, которые напоминают ветвистые рога оленя. Рога есть только у самцов, у самок челюсти намного меньше. Питаются самцы рогачей соком деревьев. А рога нужны им для проведения турниров. Самцы сходятся в схватке, как настоящие олени. Битвы проходят на ветках деревьев. Правила тут просты: нужно оторвать противника от дерева и сбросить на землю. Взрослые жуки-рогачи живут всего несколько недель. Жук-олень – редкий обитатель европейских дубовых лесов. Он занесен в Красную книгу России.</a:t>
            </a:r>
          </a:p>
        </p:txBody>
      </p:sp>
    </p:spTree>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Таня\Desktop\травы\насекомые\lichinka-i-vzroslaya-osoby-mayskogo-zhuka.jpg">
            <a:hlinkClick r:id="rId2" action="ppaction://hlinksldjump"/>
          </p:cNvPr>
          <p:cNvPicPr>
            <a:picLocks noChangeAspect="1" noChangeArrowheads="1"/>
          </p:cNvPicPr>
          <p:nvPr/>
        </p:nvPicPr>
        <p:blipFill>
          <a:blip r:embed="rId3"/>
          <a:srcRect l="6018" r="10648"/>
          <a:stretch>
            <a:fillRect/>
          </a:stretch>
        </p:blipFill>
        <p:spPr bwMode="auto">
          <a:xfrm>
            <a:off x="428596" y="357166"/>
            <a:ext cx="3429024" cy="4714908"/>
          </a:xfrm>
          <a:prstGeom prst="rect">
            <a:avLst/>
          </a:prstGeom>
          <a:noFill/>
          <a:ln>
            <a:solidFill>
              <a:srgbClr val="800000"/>
            </a:solidFill>
          </a:ln>
        </p:spPr>
      </p:pic>
      <p:sp>
        <p:nvSpPr>
          <p:cNvPr id="6" name="Прямоугольник 5"/>
          <p:cNvSpPr/>
          <p:nvPr/>
        </p:nvSpPr>
        <p:spPr>
          <a:xfrm>
            <a:off x="3929058" y="179249"/>
            <a:ext cx="5000660" cy="6678751"/>
          </a:xfrm>
          <a:prstGeom prst="rect">
            <a:avLst/>
          </a:prstGeom>
        </p:spPr>
        <p:txBody>
          <a:bodyPr wrap="square">
            <a:spAutoFit/>
          </a:bodyPr>
          <a:lstStyle/>
          <a:p>
            <a:pPr algn="ctr"/>
            <a:r>
              <a:rPr lang="ru-RU" sz="2800" b="1" dirty="0">
                <a:solidFill>
                  <a:srgbClr val="006600"/>
                </a:solidFill>
              </a:rPr>
              <a:t>Майский жук</a:t>
            </a:r>
            <a:endParaRPr lang="ru-RU" sz="2400" b="1" dirty="0">
              <a:solidFill>
                <a:schemeClr val="accent2">
                  <a:lumMod val="50000"/>
                </a:schemeClr>
              </a:solidFill>
            </a:endParaRPr>
          </a:p>
          <a:p>
            <a:pPr algn="ctr"/>
            <a:r>
              <a:rPr lang="ru-RU" sz="2000" b="1" dirty="0">
                <a:solidFill>
                  <a:srgbClr val="006600"/>
                </a:solidFill>
              </a:rPr>
              <a:t>Майские жуки – крупные насекомые с большими широкими усиками.</a:t>
            </a:r>
          </a:p>
          <a:p>
            <a:pPr algn="ctr"/>
            <a:r>
              <a:rPr lang="ru-RU" sz="2000" b="1" dirty="0">
                <a:solidFill>
                  <a:srgbClr val="006600"/>
                </a:solidFill>
              </a:rPr>
              <a:t>Тело майского жука, как и у остальных насекомых, состоит из трех частей-отделов: голова, грудь и брюшко. У него нет внутреннего скелета, зато есть наружный – прочный панцирь. Взрослые майские жуки живут недолго – 5–7 недель. Они откладывают яйца и погибают. Самка майского жука откладывает 60–70 яиц в землю кучками по 25–30 штук на глубину 10–20 см. Спустя 4–6 недель из яиц выходят личинки. Они живут в почве и наносят большой вред лесным насаждениям, потому что питаются корнями деревьев. Личинка превращается в куколку, из нее весной появляется взрослый жук. Любимое лакомство взрослых жуков – молодые листочки дуба и березы.</a:t>
            </a:r>
          </a:p>
        </p:txBody>
      </p:sp>
    </p:spTree>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Таня\Desktop\травы\насекомые\бабочка.png">
            <a:hlinkClick r:id="rId2" action="ppaction://hlinksldjump"/>
          </p:cNvPr>
          <p:cNvPicPr>
            <a:picLocks noChangeAspect="1" noChangeArrowheads="1"/>
          </p:cNvPicPr>
          <p:nvPr/>
        </p:nvPicPr>
        <p:blipFill>
          <a:blip r:embed="rId3"/>
          <a:srcRect/>
          <a:stretch>
            <a:fillRect/>
          </a:stretch>
        </p:blipFill>
        <p:spPr bwMode="auto">
          <a:xfrm>
            <a:off x="428596" y="357166"/>
            <a:ext cx="3429024" cy="4714908"/>
          </a:xfrm>
          <a:prstGeom prst="rect">
            <a:avLst/>
          </a:prstGeom>
          <a:noFill/>
          <a:ln>
            <a:solidFill>
              <a:srgbClr val="800000"/>
            </a:solidFill>
          </a:ln>
        </p:spPr>
      </p:pic>
      <p:sp>
        <p:nvSpPr>
          <p:cNvPr id="6" name="Прямоугольник 5"/>
          <p:cNvSpPr/>
          <p:nvPr/>
        </p:nvSpPr>
        <p:spPr>
          <a:xfrm>
            <a:off x="3929058" y="179249"/>
            <a:ext cx="5000660" cy="6678751"/>
          </a:xfrm>
          <a:prstGeom prst="rect">
            <a:avLst/>
          </a:prstGeom>
        </p:spPr>
        <p:txBody>
          <a:bodyPr wrap="square">
            <a:spAutoFit/>
          </a:bodyPr>
          <a:lstStyle/>
          <a:p>
            <a:pPr algn="ctr"/>
            <a:r>
              <a:rPr lang="ru-RU" sz="2800" b="1" dirty="0">
                <a:solidFill>
                  <a:srgbClr val="006600"/>
                </a:solidFill>
              </a:rPr>
              <a:t>Бабочка </a:t>
            </a:r>
          </a:p>
          <a:p>
            <a:pPr algn="ctr"/>
            <a:r>
              <a:rPr lang="ru-RU" sz="2000" b="1" dirty="0">
                <a:solidFill>
                  <a:srgbClr val="006600"/>
                </a:solidFill>
              </a:rPr>
              <a:t>Бабочки – многочисленный отряд насекомых, насчитывает примерно 140 тысяч видов. Бабочек относят к чешуекрылым, потому что их крылья и тело покрыты мелкими чешуйками.</a:t>
            </a:r>
          </a:p>
          <a:p>
            <a:pPr algn="ctr"/>
            <a:r>
              <a:rPr lang="ru-RU" sz="2000" b="1" dirty="0">
                <a:solidFill>
                  <a:srgbClr val="006600"/>
                </a:solidFill>
              </a:rPr>
              <a:t>Бабочки – рекордсмены природы. По разнообразию окраски они вне конкуренции. Отличаются они и размерами. Размах крыльев самой большой бабочки – 30 см; самых маленьких– 2 мм. Бабочки сосут нектар и таким образом опыляют растения и питаются. Размножаются бабочки летом. Яички они откладывают в почву и в ткани растений. Из яичка появляется гусеница. Через некоторое время гусеница сбрасывает шкурку и окукливается. Куколка неподвижна, не потребляет пищу. Из куколки через время выходит крылатая бабочка.</a:t>
            </a:r>
          </a:p>
        </p:txBody>
      </p:sp>
    </p:spTree>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57620" y="285728"/>
            <a:ext cx="5072099" cy="7109639"/>
          </a:xfrm>
          <a:prstGeom prst="rect">
            <a:avLst/>
          </a:prstGeom>
          <a:noFill/>
        </p:spPr>
        <p:txBody>
          <a:bodyPr wrap="square" rtlCol="0">
            <a:spAutoFit/>
          </a:bodyPr>
          <a:lstStyle/>
          <a:p>
            <a:pPr algn="ctr"/>
            <a:r>
              <a:rPr lang="ru-RU" sz="2800" b="1" dirty="0">
                <a:solidFill>
                  <a:srgbClr val="006600"/>
                </a:solidFill>
              </a:rPr>
              <a:t> Златоглазка   </a:t>
            </a:r>
          </a:p>
          <a:p>
            <a:pPr algn="ctr"/>
            <a:r>
              <a:rPr lang="ru-RU" sz="2000" b="1" dirty="0">
                <a:solidFill>
                  <a:srgbClr val="006600"/>
                </a:solidFill>
              </a:rPr>
              <a:t>Златоглазка – хищное насекомое небольшого размера, размах крыльев которого может достигать 3 см. Окрашена в зелёный цвет и имеет </a:t>
            </a:r>
            <a:r>
              <a:rPr lang="ru-RU" sz="2000" b="1" dirty="0" err="1">
                <a:solidFill>
                  <a:srgbClr val="006600"/>
                </a:solidFill>
              </a:rPr>
              <a:t>салатовую</a:t>
            </a:r>
            <a:r>
              <a:rPr lang="ru-RU" sz="2000" b="1" dirty="0">
                <a:solidFill>
                  <a:srgbClr val="006600"/>
                </a:solidFill>
              </a:rPr>
              <a:t> полосу вдоль тела. Глаза у неё золотистые. Крылья также окрашены в бледно-зелёный цвет. Лапки зелёные, но нижняя часть бледно-коричневая. Самка откладывает яйца прямо посреди колонии тли.  Личинки обыкновенной златоглазки питаются насекомыми, например, тлёй, червецами, растительными клещами и яйцами различных молей. За период своего развития личинка может съесть до 200—300 тлей. Взрослые особи питаются нектаром, медовой росой и другими сладкими источниками. Днем златоглазки летают неохотно, сидят в траве или на ветках деревьев. </a:t>
            </a:r>
          </a:p>
          <a:p>
            <a:pPr algn="ctr"/>
            <a:r>
              <a:rPr lang="ru-RU" sz="2400" b="1" dirty="0">
                <a:solidFill>
                  <a:srgbClr val="006600"/>
                </a:solidFill>
              </a:rPr>
              <a:t/>
            </a:r>
            <a:br>
              <a:rPr lang="ru-RU" sz="2400" b="1" dirty="0">
                <a:solidFill>
                  <a:srgbClr val="006600"/>
                </a:solidFill>
              </a:rPr>
            </a:br>
            <a:endParaRPr lang="ru-RU" sz="2400" b="1" dirty="0">
              <a:solidFill>
                <a:srgbClr val="006600"/>
              </a:solidFill>
            </a:endParaRPr>
          </a:p>
        </p:txBody>
      </p:sp>
      <p:pic>
        <p:nvPicPr>
          <p:cNvPr id="5" name="Picture 3" descr="C:\Users\Таня\Desktop\травы\насекомые\златтглазка.png">
            <a:hlinkClick r:id="rId2" action="ppaction://hlinksldjump"/>
          </p:cNvPr>
          <p:cNvPicPr>
            <a:picLocks noChangeAspect="1" noChangeArrowheads="1"/>
          </p:cNvPicPr>
          <p:nvPr/>
        </p:nvPicPr>
        <p:blipFill>
          <a:blip r:embed="rId3"/>
          <a:srcRect/>
          <a:stretch>
            <a:fillRect/>
          </a:stretch>
        </p:blipFill>
        <p:spPr bwMode="auto">
          <a:xfrm>
            <a:off x="428596" y="357166"/>
            <a:ext cx="3429024" cy="4572032"/>
          </a:xfrm>
          <a:prstGeom prst="rect">
            <a:avLst/>
          </a:prstGeom>
          <a:noFill/>
          <a:ln>
            <a:solidFill>
              <a:srgbClr val="800000"/>
            </a:solidFill>
          </a:ln>
        </p:spPr>
      </p:pic>
    </p:spTree>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Users\Таня\Desktop\травы\насекомые\шмель.png">
            <a:hlinkClick r:id="rId2" action="ppaction://hlinksldjump"/>
          </p:cNvPr>
          <p:cNvPicPr>
            <a:picLocks noChangeAspect="1" noChangeArrowheads="1"/>
          </p:cNvPicPr>
          <p:nvPr/>
        </p:nvPicPr>
        <p:blipFill>
          <a:blip r:embed="rId3"/>
          <a:srcRect l="5761" r="5714"/>
          <a:stretch>
            <a:fillRect/>
          </a:stretch>
        </p:blipFill>
        <p:spPr bwMode="auto">
          <a:xfrm>
            <a:off x="428596" y="500042"/>
            <a:ext cx="3429024" cy="4500594"/>
          </a:xfrm>
          <a:prstGeom prst="rect">
            <a:avLst/>
          </a:prstGeom>
          <a:noFill/>
          <a:ln>
            <a:solidFill>
              <a:srgbClr val="800000"/>
            </a:solidFill>
          </a:ln>
        </p:spPr>
      </p:pic>
      <p:sp>
        <p:nvSpPr>
          <p:cNvPr id="5" name="Прямоугольник 4"/>
          <p:cNvSpPr/>
          <p:nvPr/>
        </p:nvSpPr>
        <p:spPr>
          <a:xfrm>
            <a:off x="3857620" y="214290"/>
            <a:ext cx="5072098" cy="6494085"/>
          </a:xfrm>
          <a:prstGeom prst="rect">
            <a:avLst/>
          </a:prstGeom>
        </p:spPr>
        <p:txBody>
          <a:bodyPr wrap="square">
            <a:spAutoFit/>
          </a:bodyPr>
          <a:lstStyle/>
          <a:p>
            <a:pPr algn="ctr"/>
            <a:r>
              <a:rPr lang="ru-RU" sz="3600" b="1" dirty="0">
                <a:solidFill>
                  <a:srgbClr val="006600"/>
                </a:solidFill>
              </a:rPr>
              <a:t>Шмель   </a:t>
            </a:r>
            <a:r>
              <a:rPr lang="ru-RU" sz="3600" b="1" dirty="0">
                <a:solidFill>
                  <a:schemeClr val="accent2">
                    <a:lumMod val="50000"/>
                  </a:schemeClr>
                </a:solidFill>
              </a:rPr>
              <a:t>   </a:t>
            </a:r>
          </a:p>
          <a:p>
            <a:pPr algn="ctr"/>
            <a:r>
              <a:rPr lang="ru-RU" sz="2000" b="1" dirty="0">
                <a:solidFill>
                  <a:srgbClr val="006600"/>
                </a:solidFill>
              </a:rPr>
              <a:t>Шмель — крупное насекомое, по строению тела и образу жизни, близкое к обычным медоносным пчелам. Тело шмеля покрыто густыми короткими волосками и имеет черную окраску с желтыми полосами в области брюшка, может достигать длины 25 – 30 миллиметров.  Нижняя часть тела шмеля белого цвета и заканчивается небольшим жалом, в обычном состоянии незаметном. Кусают они очень редко, и их укусы не опасны. Как и у пчёл, у шмелей самцы — не имеют жала. Шмели -  общественные насекомые, в их больших семьях, насчитывающих до 200 особей, есть четкое распределение обязанностей для каждого из членов. Питаются шмели нектаром растений, собирая их с распустившихся цветов. В Европе живут более 50 видов шмелей.</a:t>
            </a:r>
            <a:endParaRPr lang="ru-RU" sz="2800" b="1" dirty="0">
              <a:solidFill>
                <a:srgbClr val="006600"/>
              </a:solidFill>
            </a:endParaRPr>
          </a:p>
        </p:txBody>
      </p:sp>
    </p:spTree>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Users\Таня\Desktop\травы\насекомые\божья коровка.png">
            <a:hlinkClick r:id="rId2" action="ppaction://hlinksldjump"/>
          </p:cNvPr>
          <p:cNvPicPr>
            <a:picLocks noChangeAspect="1" noChangeArrowheads="1"/>
          </p:cNvPicPr>
          <p:nvPr/>
        </p:nvPicPr>
        <p:blipFill>
          <a:blip r:embed="rId3"/>
          <a:srcRect l="5761" r="7822"/>
          <a:stretch>
            <a:fillRect/>
          </a:stretch>
        </p:blipFill>
        <p:spPr bwMode="auto">
          <a:xfrm>
            <a:off x="428596" y="428604"/>
            <a:ext cx="3429024" cy="4480932"/>
          </a:xfrm>
          <a:prstGeom prst="rect">
            <a:avLst/>
          </a:prstGeom>
          <a:noFill/>
          <a:ln>
            <a:solidFill>
              <a:srgbClr val="800000"/>
            </a:solidFill>
          </a:ln>
        </p:spPr>
      </p:pic>
      <p:sp>
        <p:nvSpPr>
          <p:cNvPr id="6" name="Прямоугольник 5"/>
          <p:cNvSpPr/>
          <p:nvPr/>
        </p:nvSpPr>
        <p:spPr>
          <a:xfrm>
            <a:off x="3929058" y="142852"/>
            <a:ext cx="5072098" cy="6555641"/>
          </a:xfrm>
          <a:prstGeom prst="rect">
            <a:avLst/>
          </a:prstGeom>
        </p:spPr>
        <p:txBody>
          <a:bodyPr wrap="square">
            <a:spAutoFit/>
          </a:bodyPr>
          <a:lstStyle/>
          <a:p>
            <a:pPr algn="ctr"/>
            <a:r>
              <a:rPr lang="ru-RU" sz="3600" b="1" dirty="0">
                <a:solidFill>
                  <a:srgbClr val="006600"/>
                </a:solidFill>
              </a:rPr>
              <a:t>Божья коровка </a:t>
            </a:r>
            <a:r>
              <a:rPr lang="ru-RU" sz="4000" b="1" dirty="0">
                <a:solidFill>
                  <a:srgbClr val="006600"/>
                </a:solidFill>
              </a:rPr>
              <a:t>  </a:t>
            </a:r>
          </a:p>
          <a:p>
            <a:pPr algn="ctr"/>
            <a:r>
              <a:rPr lang="ru-RU" sz="2000" b="1" dirty="0">
                <a:solidFill>
                  <a:srgbClr val="006600"/>
                </a:solidFill>
              </a:rPr>
              <a:t>Божью коровку легко узнать по однотонному туловищу с цветными вкраплениями. Свое название этот жук, вероятно, получил из-за того, что по окраске напоминает корову, а в случае опасности выделяет из коленных суставов желтоватую жидкость с резким запахом, в народе ее называют «молочком», а «божья» – из-за его безобидности.</a:t>
            </a:r>
          </a:p>
          <a:p>
            <a:pPr algn="ctr"/>
            <a:r>
              <a:rPr lang="ru-RU" sz="2000" b="1" dirty="0">
                <a:solidFill>
                  <a:srgbClr val="006600"/>
                </a:solidFill>
              </a:rPr>
              <a:t>На самом деле божьи коровки – хищники. Они питаются тлей, мучнистыми червецами, </a:t>
            </a:r>
            <a:r>
              <a:rPr lang="ru-RU" sz="2000" b="1" dirty="0" err="1">
                <a:solidFill>
                  <a:srgbClr val="006600"/>
                </a:solidFill>
              </a:rPr>
              <a:t>белокрылками</a:t>
            </a:r>
            <a:r>
              <a:rPr lang="ru-RU" sz="2000" b="1" dirty="0">
                <a:solidFill>
                  <a:srgbClr val="006600"/>
                </a:solidFill>
              </a:rPr>
              <a:t>, </a:t>
            </a:r>
            <a:r>
              <a:rPr lang="ru-RU" sz="2000" b="1" dirty="0" err="1">
                <a:solidFill>
                  <a:srgbClr val="006600"/>
                </a:solidFill>
              </a:rPr>
              <a:t>листоблошками</a:t>
            </a:r>
            <a:r>
              <a:rPr lang="ru-RU" sz="2000" b="1" dirty="0">
                <a:solidFill>
                  <a:srgbClr val="006600"/>
                </a:solidFill>
              </a:rPr>
              <a:t>, </a:t>
            </a:r>
            <a:r>
              <a:rPr lang="ru-RU" sz="2000" b="1" dirty="0" err="1">
                <a:solidFill>
                  <a:srgbClr val="006600"/>
                </a:solidFill>
              </a:rPr>
              <a:t>когцидами</a:t>
            </a:r>
            <a:r>
              <a:rPr lang="ru-RU" sz="2000" b="1" dirty="0">
                <a:solidFill>
                  <a:srgbClr val="006600"/>
                </a:solidFill>
              </a:rPr>
              <a:t> и другими вредными мелкими насекомыми. Когда божья коровка откладывает яйца, она специально прикрепляет их туда, где больше всего паразитов. Божьи коровки приносят колоссальную пользу сельскому хозяйству, уничтожая вредителей.</a:t>
            </a:r>
          </a:p>
        </p:txBody>
      </p:sp>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Таня\Desktop\травы\насекомые\богомол.png">
            <a:hlinkClick r:id="rId2" action="ppaction://hlinksldjump"/>
          </p:cNvPr>
          <p:cNvPicPr>
            <a:picLocks noChangeAspect="1" noChangeArrowheads="1"/>
          </p:cNvPicPr>
          <p:nvPr/>
        </p:nvPicPr>
        <p:blipFill>
          <a:blip r:embed="rId3"/>
          <a:srcRect l="9976" r="9929"/>
          <a:stretch>
            <a:fillRect/>
          </a:stretch>
        </p:blipFill>
        <p:spPr bwMode="auto">
          <a:xfrm>
            <a:off x="428596" y="357167"/>
            <a:ext cx="3429024" cy="4714908"/>
          </a:xfrm>
          <a:prstGeom prst="rect">
            <a:avLst/>
          </a:prstGeom>
          <a:noFill/>
          <a:ln>
            <a:solidFill>
              <a:srgbClr val="800000"/>
            </a:solidFill>
          </a:ln>
        </p:spPr>
      </p:pic>
      <p:sp>
        <p:nvSpPr>
          <p:cNvPr id="3" name="TextBox 2"/>
          <p:cNvSpPr txBox="1"/>
          <p:nvPr/>
        </p:nvSpPr>
        <p:spPr>
          <a:xfrm>
            <a:off x="3857620" y="179249"/>
            <a:ext cx="5072098" cy="6063198"/>
          </a:xfrm>
          <a:prstGeom prst="rect">
            <a:avLst/>
          </a:prstGeom>
          <a:noFill/>
        </p:spPr>
        <p:txBody>
          <a:bodyPr wrap="square" rtlCol="0">
            <a:spAutoFit/>
          </a:bodyPr>
          <a:lstStyle/>
          <a:p>
            <a:pPr algn="ctr"/>
            <a:r>
              <a:rPr lang="ru-RU" sz="2800" b="1" dirty="0">
                <a:solidFill>
                  <a:schemeClr val="accent2">
                    <a:lumMod val="50000"/>
                  </a:schemeClr>
                </a:solidFill>
              </a:rPr>
              <a:t> </a:t>
            </a:r>
            <a:r>
              <a:rPr lang="ru-RU" sz="2800" b="1" dirty="0">
                <a:solidFill>
                  <a:srgbClr val="006600"/>
                </a:solidFill>
              </a:rPr>
              <a:t>Богомол </a:t>
            </a:r>
          </a:p>
          <a:p>
            <a:pPr algn="ctr"/>
            <a:r>
              <a:rPr lang="ru-RU" sz="2000" b="1" dirty="0">
                <a:solidFill>
                  <a:srgbClr val="006600"/>
                </a:solidFill>
              </a:rPr>
              <a:t>Богомол - это насекомое-хищник. Богомолов существует более 2 тысяч видов. Длина тела богомола может достигать 11 см. Питаются богомолы насекомыми, в редких случаях могут нападать на ящериц или птиц. Это насекомое назвали богомолом из-за интересной позы, в которой он складывает вместе передние лапки как будто для молитвы. В такой позе он неподвижно может сидеть часами, поджидая добычу. Зная свою силу, богомол даже не торопится во время обеда, ест медленно и с удовольствием. Он считается одним из самых безжалостных и прожорливых хищников среди насекомых. Люди, связанные с сельским хозяйством, в нём души не чают, ведь он помогает избавлять угодья от вредных насекомых.</a:t>
            </a:r>
          </a:p>
        </p:txBody>
      </p:sp>
    </p:spTree>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Таня\Desktop\травы\насекомые\муравей.png">
            <a:hlinkClick r:id="rId2" action="ppaction://hlinksldjump"/>
          </p:cNvPr>
          <p:cNvPicPr>
            <a:picLocks noChangeAspect="1" noChangeArrowheads="1"/>
          </p:cNvPicPr>
          <p:nvPr/>
        </p:nvPicPr>
        <p:blipFill>
          <a:blip r:embed="rId3"/>
          <a:srcRect/>
          <a:stretch>
            <a:fillRect/>
          </a:stretch>
        </p:blipFill>
        <p:spPr bwMode="auto">
          <a:xfrm>
            <a:off x="428596" y="357166"/>
            <a:ext cx="3429024" cy="4714908"/>
          </a:xfrm>
          <a:prstGeom prst="rect">
            <a:avLst/>
          </a:prstGeom>
          <a:noFill/>
          <a:ln>
            <a:solidFill>
              <a:srgbClr val="800000"/>
            </a:solidFill>
          </a:ln>
        </p:spPr>
      </p:pic>
      <p:sp>
        <p:nvSpPr>
          <p:cNvPr id="6" name="Прямоугольник 5"/>
          <p:cNvSpPr/>
          <p:nvPr/>
        </p:nvSpPr>
        <p:spPr>
          <a:xfrm>
            <a:off x="3929058" y="285728"/>
            <a:ext cx="5214942" cy="6309420"/>
          </a:xfrm>
          <a:prstGeom prst="rect">
            <a:avLst/>
          </a:prstGeom>
        </p:spPr>
        <p:txBody>
          <a:bodyPr wrap="square">
            <a:spAutoFit/>
          </a:bodyPr>
          <a:lstStyle/>
          <a:p>
            <a:pPr algn="ctr"/>
            <a:r>
              <a:rPr lang="ru-RU" sz="2800" b="1" dirty="0">
                <a:solidFill>
                  <a:srgbClr val="006600"/>
                </a:solidFill>
              </a:rPr>
              <a:t>Муравей </a:t>
            </a:r>
          </a:p>
          <a:p>
            <a:pPr algn="ctr"/>
            <a:r>
              <a:rPr lang="ru-RU" sz="2000" b="1" dirty="0">
                <a:solidFill>
                  <a:srgbClr val="006600"/>
                </a:solidFill>
              </a:rPr>
              <a:t>Муравьи относятся к общественным насекомым. Они живут семьями в больших муравейниках. Брюшко муравьев соединяется с грудью при помощи тонкого стебелька. Они имеют хорошо развитые верхние челюсти, которыми пользуются для размельчения пищи и для защиты от врагов. У самок и рабочих муравьев есть жало и ядовитые железы, выделяющие муравьиную кислоту. Семьи муравьев состоят из каст, каждая из которых выполняет свои функции. Муравьи едят все, но особенно любят сладкое. Они даже специально разводят тлей, защищают их от хищников. Тли для них – как дойные коровы, которые снабжают муравьев сладким сахаристым соком. В России обитает более 200 видов муравьев, около половины из них – в лесах. </a:t>
            </a:r>
            <a:endParaRPr lang="ru-RU" sz="2000" dirty="0"/>
          </a:p>
        </p:txBody>
      </p:sp>
    </p:spTree>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6F463E-F4AB-47E8-8683-3AC0AEE5553F}"/>
              </a:ext>
            </a:extLst>
          </p:cNvPr>
          <p:cNvSpPr>
            <a:spLocks noGrp="1"/>
          </p:cNvSpPr>
          <p:nvPr>
            <p:ph type="title"/>
          </p:nvPr>
        </p:nvSpPr>
        <p:spPr/>
        <p:txBody>
          <a:bodyPr/>
          <a:lstStyle/>
          <a:p>
            <a:r>
              <a:rPr lang="ru-RU" dirty="0"/>
              <a:t>Задания для изучения</a:t>
            </a:r>
          </a:p>
        </p:txBody>
      </p:sp>
      <p:pic>
        <p:nvPicPr>
          <p:cNvPr id="14338" name="Picture 2">
            <a:extLst>
              <a:ext uri="{FF2B5EF4-FFF2-40B4-BE49-F238E27FC236}">
                <a16:creationId xmlns:a16="http://schemas.microsoft.com/office/drawing/2014/main" id="{88ABAA4B-4977-4F77-9F78-EEFD0E1D467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47664" y="1417638"/>
            <a:ext cx="6287456" cy="4680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13782"/>
      </p:ext>
    </p:extLst>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1AA1D5-E6E5-44E1-BC7C-5271F39D3D8A}"/>
              </a:ext>
            </a:extLst>
          </p:cNvPr>
          <p:cNvSpPr>
            <a:spLocks noGrp="1"/>
          </p:cNvSpPr>
          <p:nvPr>
            <p:ph type="title"/>
          </p:nvPr>
        </p:nvSpPr>
        <p:spPr/>
        <p:txBody>
          <a:bodyPr/>
          <a:lstStyle/>
          <a:p>
            <a:endParaRPr lang="ru-RU" dirty="0"/>
          </a:p>
        </p:txBody>
      </p:sp>
      <p:sp>
        <p:nvSpPr>
          <p:cNvPr id="4" name="Rectangle 1">
            <a:extLst>
              <a:ext uri="{FF2B5EF4-FFF2-40B4-BE49-F238E27FC236}">
                <a16:creationId xmlns:a16="http://schemas.microsoft.com/office/drawing/2014/main" id="{919CA663-831F-469D-97C0-0F4463CADC26}"/>
              </a:ext>
            </a:extLst>
          </p:cNvPr>
          <p:cNvSpPr>
            <a:spLocks noGrp="1" noChangeArrowheads="1"/>
          </p:cNvSpPr>
          <p:nvPr>
            <p:ph idx="1"/>
          </p:nvPr>
        </p:nvSpPr>
        <p:spPr bwMode="auto">
          <a:xfrm>
            <a:off x="755576" y="692696"/>
            <a:ext cx="7359005"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1" i="0" u="none" strike="noStrike" cap="none" normalizeH="0" baseline="0" dirty="0">
                <a:ln>
                  <a:noFill/>
                </a:ln>
                <a:solidFill>
                  <a:srgbClr val="76A900"/>
                </a:solidFill>
                <a:effectLst/>
                <a:latin typeface="Open Sans"/>
              </a:rPr>
              <a:t>Насекомые</a:t>
            </a:r>
            <a:r>
              <a:rPr kumimoji="0" lang="ru-RU" altLang="ru-RU" sz="2800" b="0" i="0" u="none" strike="noStrike" cap="none" normalizeH="0" baseline="0" dirty="0">
                <a:ln>
                  <a:noFill/>
                </a:ln>
                <a:solidFill>
                  <a:srgbClr val="4E4E3F"/>
                </a:solidFill>
                <a:effectLst/>
                <a:latin typeface="Open Sans"/>
              </a:rPr>
              <a:t> — </a:t>
            </a:r>
            <a:r>
              <a:rPr kumimoji="0" lang="ru-RU" altLang="ru-RU" sz="2800" b="0" i="0" u="none" strike="noStrike" cap="none" normalizeH="0" baseline="0" dirty="0">
                <a:ln>
                  <a:noFill/>
                </a:ln>
                <a:effectLst/>
                <a:latin typeface="Open Sans"/>
              </a:rPr>
              <a:t>древнейшая и самая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0" i="0" u="none" strike="noStrike" cap="none" normalizeH="0" baseline="0" dirty="0">
                <a:ln>
                  <a:noFill/>
                </a:ln>
                <a:effectLst/>
                <a:latin typeface="Open Sans"/>
              </a:rPr>
              <a:t>многочисленная группа животных.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0" i="0" u="none" strike="noStrike" cap="none" normalizeH="0" baseline="0" dirty="0">
                <a:ln>
                  <a:noFill/>
                </a:ln>
                <a:effectLst/>
                <a:latin typeface="Open Sans"/>
              </a:rPr>
              <a:t>Они появились много миллионов лет назад</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0" i="0" u="none" strike="noStrike" cap="none" normalizeH="0" baseline="0" dirty="0">
                <a:ln>
                  <a:noFill/>
                </a:ln>
                <a:effectLst/>
                <a:latin typeface="Open Sans"/>
              </a:rPr>
              <a:t> и очень хорошо приспособились к жизни на Земле.</a:t>
            </a:r>
            <a:endParaRPr kumimoji="0" lang="ru-RU" altLang="ru-RU" sz="28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0" i="0" u="none" strike="noStrike" cap="none" normalizeH="0" baseline="0" dirty="0">
                <a:ln>
                  <a:noFill/>
                </a:ln>
                <a:effectLst/>
                <a:latin typeface="Open Sans"/>
              </a:rPr>
              <a:t> </a:t>
            </a:r>
            <a:endParaRPr kumimoji="0" lang="ru-RU" altLang="ru-RU" sz="2800" b="0"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0" i="0" u="none" strike="noStrike" cap="none" normalizeH="0" baseline="0" dirty="0">
                <a:ln>
                  <a:noFill/>
                </a:ln>
                <a:effectLst/>
                <a:latin typeface="Open Sans"/>
              </a:rPr>
              <a:t>Сегодня известно более </a:t>
            </a:r>
            <a:r>
              <a:rPr kumimoji="0" lang="ru-RU" altLang="ru-RU" sz="2800" b="0" i="0" u="none" strike="noStrike" cap="none" normalizeH="0" baseline="0" dirty="0">
                <a:ln>
                  <a:noFill/>
                </a:ln>
                <a:effectLst/>
                <a:latin typeface="MathJax_Main"/>
              </a:rPr>
              <a:t>1</a:t>
            </a:r>
            <a:r>
              <a:rPr kumimoji="0" lang="ru-RU" altLang="ru-RU" sz="2800" b="0" i="0" u="none" strike="noStrike" cap="none" normalizeH="0" baseline="0" dirty="0">
                <a:ln>
                  <a:noFill/>
                </a:ln>
                <a:effectLst/>
                <a:latin typeface="Open Sans"/>
              </a:rPr>
              <a:t> миллиона видов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0" i="0" u="none" strike="noStrike" cap="none" normalizeH="0" baseline="0" dirty="0">
                <a:ln>
                  <a:noFill/>
                </a:ln>
                <a:effectLst/>
                <a:latin typeface="Open Sans"/>
              </a:rPr>
              <a:t>насекомых. Но учёные считают, что их на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800" b="0" i="0" u="none" strike="noStrike" cap="none" normalizeH="0" baseline="0" dirty="0">
                <a:ln>
                  <a:noFill/>
                </a:ln>
                <a:effectLst/>
                <a:latin typeface="Open Sans"/>
              </a:rPr>
              <a:t>Земле в несколько раз больше</a:t>
            </a:r>
            <a:r>
              <a:rPr kumimoji="0" lang="ru-RU" altLang="ru-RU" sz="1200" b="0" i="0" u="none" strike="noStrike" cap="none" normalizeH="0" baseline="0" dirty="0">
                <a:ln>
                  <a:noFill/>
                </a:ln>
                <a:effectLst/>
                <a:latin typeface="Open Sans"/>
              </a:rPr>
              <a:t>.</a:t>
            </a:r>
            <a:endParaRPr kumimoji="0" lang="ru-RU" altLang="ru-RU" sz="1800" b="0" i="0" u="none" strike="noStrike" cap="none" normalizeH="0" baseline="0" dirty="0">
              <a:ln>
                <a:noFill/>
              </a:ln>
              <a:effectLst/>
            </a:endParaRPr>
          </a:p>
        </p:txBody>
      </p:sp>
    </p:spTree>
    <p:extLst>
      <p:ext uri="{BB962C8B-B14F-4D97-AF65-F5344CB8AC3E}">
        <p14:creationId xmlns:p14="http://schemas.microsoft.com/office/powerpoint/2010/main" val="3733761174"/>
      </p:ext>
    </p:extLst>
  </p:cSld>
  <p:clrMapOvr>
    <a:masterClrMapping/>
  </p:clrMapOvr>
  <p:transition advClick="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6F463E-F4AB-47E8-8683-3AC0AEE5553F}"/>
              </a:ext>
            </a:extLst>
          </p:cNvPr>
          <p:cNvSpPr>
            <a:spLocks noGrp="1"/>
          </p:cNvSpPr>
          <p:nvPr>
            <p:ph type="title"/>
          </p:nvPr>
        </p:nvSpPr>
        <p:spPr/>
        <p:txBody>
          <a:bodyPr/>
          <a:lstStyle/>
          <a:p>
            <a:r>
              <a:rPr lang="ru-RU" dirty="0"/>
              <a:t>Задания для изучения</a:t>
            </a:r>
          </a:p>
        </p:txBody>
      </p:sp>
      <p:pic>
        <p:nvPicPr>
          <p:cNvPr id="15362" name="Picture 2">
            <a:extLst>
              <a:ext uri="{FF2B5EF4-FFF2-40B4-BE49-F238E27FC236}">
                <a16:creationId xmlns:a16="http://schemas.microsoft.com/office/drawing/2014/main" id="{B4EEEF18-3D6C-4255-AA7B-20643224EF1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23628" y="1268760"/>
            <a:ext cx="6696744" cy="5025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361780"/>
      </p:ext>
    </p:extLst>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E2F0E1-94B8-4995-9ED5-B6CE809119F5}"/>
              </a:ext>
            </a:extLst>
          </p:cNvPr>
          <p:cNvSpPr>
            <a:spLocks noGrp="1"/>
          </p:cNvSpPr>
          <p:nvPr>
            <p:ph type="title"/>
          </p:nvPr>
        </p:nvSpPr>
        <p:spPr>
          <a:xfrm>
            <a:off x="611560" y="2132856"/>
            <a:ext cx="2962672" cy="1143000"/>
          </a:xfrm>
        </p:spPr>
        <p:txBody>
          <a:bodyPr>
            <a:normAutofit fontScale="90000"/>
          </a:bodyPr>
          <a:lstStyle/>
          <a:p>
            <a:r>
              <a:rPr lang="ru-RU" dirty="0"/>
              <a:t>Задания для изучения</a:t>
            </a:r>
          </a:p>
        </p:txBody>
      </p:sp>
      <p:pic>
        <p:nvPicPr>
          <p:cNvPr id="16386" name="Picture 2">
            <a:extLst>
              <a:ext uri="{FF2B5EF4-FFF2-40B4-BE49-F238E27FC236}">
                <a16:creationId xmlns:a16="http://schemas.microsoft.com/office/drawing/2014/main" id="{963E0D45-0798-47CA-B540-73DDF6688C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83968" y="451461"/>
            <a:ext cx="4059878" cy="5955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119107"/>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C4B6C5-A79B-4DA1-90CE-1DA8E9940F6B}"/>
              </a:ext>
            </a:extLst>
          </p:cNvPr>
          <p:cNvSpPr>
            <a:spLocks noGrp="1"/>
          </p:cNvSpPr>
          <p:nvPr>
            <p:ph type="title"/>
          </p:nvPr>
        </p:nvSpPr>
        <p:spPr/>
        <p:txBody>
          <a:bodyPr/>
          <a:lstStyle/>
          <a:p>
            <a:r>
              <a:rPr lang="ru-RU" dirty="0"/>
              <a:t>Кто такие насекомые?</a:t>
            </a:r>
          </a:p>
        </p:txBody>
      </p:sp>
      <p:sp>
        <p:nvSpPr>
          <p:cNvPr id="3" name="Объект 2">
            <a:extLst>
              <a:ext uri="{FF2B5EF4-FFF2-40B4-BE49-F238E27FC236}">
                <a16:creationId xmlns:a16="http://schemas.microsoft.com/office/drawing/2014/main" id="{F1313C98-F7CC-4384-ABD1-AC082271A267}"/>
              </a:ext>
            </a:extLst>
          </p:cNvPr>
          <p:cNvSpPr>
            <a:spLocks noGrp="1"/>
          </p:cNvSpPr>
          <p:nvPr>
            <p:ph idx="1"/>
          </p:nvPr>
        </p:nvSpPr>
        <p:spPr>
          <a:xfrm>
            <a:off x="457200" y="1166018"/>
            <a:ext cx="8229600" cy="4525963"/>
          </a:xfrm>
        </p:spPr>
        <p:txBody>
          <a:bodyPr/>
          <a:lstStyle/>
          <a:p>
            <a:pPr marL="0" indent="0">
              <a:buNone/>
            </a:pPr>
            <a:r>
              <a:rPr lang="ru-RU" b="1" i="0" dirty="0">
                <a:effectLst/>
                <a:latin typeface="Open Sans"/>
              </a:rPr>
              <a:t>Насекомые</a:t>
            </a:r>
            <a:r>
              <a:rPr lang="ru-RU" b="0" i="0" dirty="0">
                <a:effectLst/>
                <a:latin typeface="Open Sans"/>
              </a:rPr>
              <a:t> — шестиногие животные. У них есть крылья, усики,  а тело делится на голову, грудь и брюшко.</a:t>
            </a:r>
          </a:p>
          <a:p>
            <a:pPr marL="0" indent="0">
              <a:buNone/>
            </a:pPr>
            <a:endParaRPr lang="ru-RU" dirty="0"/>
          </a:p>
        </p:txBody>
      </p:sp>
      <p:pic>
        <p:nvPicPr>
          <p:cNvPr id="11266" name="Picture 2">
            <a:extLst>
              <a:ext uri="{FF2B5EF4-FFF2-40B4-BE49-F238E27FC236}">
                <a16:creationId xmlns:a16="http://schemas.microsoft.com/office/drawing/2014/main" id="{888DF8C0-8AE9-49A2-9B53-EE4C9BA4F9D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71800" y="2780928"/>
            <a:ext cx="5290866" cy="3524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159101"/>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95FA95-531B-42AA-AA87-FD67BAE3C9F7}"/>
              </a:ext>
            </a:extLst>
          </p:cNvPr>
          <p:cNvSpPr>
            <a:spLocks noGrp="1"/>
          </p:cNvSpPr>
          <p:nvPr>
            <p:ph type="title"/>
          </p:nvPr>
        </p:nvSpPr>
        <p:spPr/>
        <p:txBody>
          <a:bodyPr/>
          <a:lstStyle/>
          <a:p>
            <a:r>
              <a:rPr lang="ru-RU" dirty="0"/>
              <a:t>Строение тела насекомого </a:t>
            </a:r>
          </a:p>
        </p:txBody>
      </p:sp>
      <p:pic>
        <p:nvPicPr>
          <p:cNvPr id="2050" name="Picture 2">
            <a:extLst>
              <a:ext uri="{FF2B5EF4-FFF2-40B4-BE49-F238E27FC236}">
                <a16:creationId xmlns:a16="http://schemas.microsoft.com/office/drawing/2014/main" id="{3BE58B35-6B13-48E3-8ACA-EF72DBFD0A3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10010" y="1417638"/>
            <a:ext cx="7523979"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433811"/>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B8045-AAFD-405F-9A1D-42B4FB1305E7}"/>
              </a:ext>
            </a:extLst>
          </p:cNvPr>
          <p:cNvSpPr>
            <a:spLocks noGrp="1"/>
          </p:cNvSpPr>
          <p:nvPr>
            <p:ph type="title"/>
          </p:nvPr>
        </p:nvSpPr>
        <p:spPr/>
        <p:txBody>
          <a:bodyPr>
            <a:normAutofit fontScale="90000"/>
          </a:bodyPr>
          <a:lstStyle/>
          <a:p>
            <a:r>
              <a:rPr lang="ru-RU" dirty="0"/>
              <a:t>Какие бывают усики у насекомого?</a:t>
            </a:r>
          </a:p>
        </p:txBody>
      </p:sp>
      <p:pic>
        <p:nvPicPr>
          <p:cNvPr id="12290" name="Picture 2">
            <a:extLst>
              <a:ext uri="{FF2B5EF4-FFF2-40B4-BE49-F238E27FC236}">
                <a16:creationId xmlns:a16="http://schemas.microsoft.com/office/drawing/2014/main" id="{4A08080A-849F-4D0C-9E55-E54FF105666F}"/>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57894" y="1249309"/>
            <a:ext cx="3657600" cy="24384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876E6C33-B5CD-4977-83B0-EC046FFF6C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1303" y="1271191"/>
            <a:ext cx="3625721" cy="2416518"/>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3BDD1A26-709B-4943-9753-9F22CD3BD5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1665" y="3823100"/>
            <a:ext cx="3419872" cy="2564904"/>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a:extLst>
              <a:ext uri="{FF2B5EF4-FFF2-40B4-BE49-F238E27FC236}">
                <a16:creationId xmlns:a16="http://schemas.microsoft.com/office/drawing/2014/main" id="{019669DB-C56B-45FF-B17A-0AD7B8D17C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456" y="3949604"/>
            <a:ext cx="3659887"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447377"/>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213A64-C931-424C-BDCB-652C2B5135FA}"/>
              </a:ext>
            </a:extLst>
          </p:cNvPr>
          <p:cNvSpPr>
            <a:spLocks noGrp="1"/>
          </p:cNvSpPr>
          <p:nvPr>
            <p:ph type="title"/>
          </p:nvPr>
        </p:nvSpPr>
        <p:spPr/>
        <p:txBody>
          <a:bodyPr/>
          <a:lstStyle/>
          <a:p>
            <a:r>
              <a:rPr lang="ru-RU" dirty="0"/>
              <a:t>Для чего нужны усики?</a:t>
            </a:r>
          </a:p>
        </p:txBody>
      </p:sp>
      <p:sp>
        <p:nvSpPr>
          <p:cNvPr id="3" name="Объект 2">
            <a:extLst>
              <a:ext uri="{FF2B5EF4-FFF2-40B4-BE49-F238E27FC236}">
                <a16:creationId xmlns:a16="http://schemas.microsoft.com/office/drawing/2014/main" id="{C785286B-C626-443B-90C5-03BD55F13426}"/>
              </a:ext>
            </a:extLst>
          </p:cNvPr>
          <p:cNvSpPr>
            <a:spLocks noGrp="1"/>
          </p:cNvSpPr>
          <p:nvPr>
            <p:ph idx="1"/>
          </p:nvPr>
        </p:nvSpPr>
        <p:spPr>
          <a:xfrm>
            <a:off x="465301" y="1417638"/>
            <a:ext cx="8229600" cy="4525963"/>
          </a:xfrm>
        </p:spPr>
        <p:txBody>
          <a:bodyPr>
            <a:normAutofit fontScale="85000" lnSpcReduction="20000"/>
          </a:bodyPr>
          <a:lstStyle/>
          <a:p>
            <a:pPr algn="l"/>
            <a:r>
              <a:rPr lang="ru-RU" b="0" i="0" dirty="0">
                <a:solidFill>
                  <a:srgbClr val="000000"/>
                </a:solidFill>
                <a:effectLst/>
                <a:latin typeface="arial" panose="020B0604020202020204" pitchFamily="34" charset="0"/>
              </a:rPr>
              <a:t>С помощью усиков насекомые могут общаться с друг другом .</a:t>
            </a:r>
          </a:p>
          <a:p>
            <a:pPr algn="l"/>
            <a:r>
              <a:rPr lang="ru-RU" b="0" i="0" dirty="0">
                <a:solidFill>
                  <a:srgbClr val="000000"/>
                </a:solidFill>
                <a:effectLst/>
                <a:latin typeface="arial" panose="020B0604020202020204" pitchFamily="34" charset="0"/>
              </a:rPr>
              <a:t>Органы чувств на усиках насекомых сообщают им о состоянии окружающей среды. Так же самки и самцы могут почувствовать друг друга на расстоянии с помощью своих усиков.</a:t>
            </a:r>
          </a:p>
          <a:p>
            <a:pPr algn="l"/>
            <a:r>
              <a:rPr lang="ru-RU" b="0" i="0" dirty="0">
                <a:solidFill>
                  <a:srgbClr val="000000"/>
                </a:solidFill>
                <a:effectLst/>
                <a:latin typeface="arial" panose="020B0604020202020204" pitchFamily="34" charset="0"/>
              </a:rPr>
              <a:t>В общем усики это органы чувств. Насекомые чувствуют запахи с помощью них. Это основная функция усиков у насекомых! Также усики служат органом осязания. С помощью этого насекомые могут определять температуру, влажность окружающей среды.</a:t>
            </a:r>
          </a:p>
          <a:p>
            <a:pPr marL="0" indent="0">
              <a:buNone/>
            </a:pPr>
            <a:endParaRPr lang="ru-RU" dirty="0"/>
          </a:p>
        </p:txBody>
      </p:sp>
    </p:spTree>
    <p:extLst>
      <p:ext uri="{BB962C8B-B14F-4D97-AF65-F5344CB8AC3E}">
        <p14:creationId xmlns:p14="http://schemas.microsoft.com/office/powerpoint/2010/main" val="962436410"/>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A7A748-F4F4-486F-B3D2-49728D2424FA}"/>
              </a:ext>
            </a:extLst>
          </p:cNvPr>
          <p:cNvSpPr>
            <a:spLocks noGrp="1"/>
          </p:cNvSpPr>
          <p:nvPr>
            <p:ph type="title"/>
          </p:nvPr>
        </p:nvSpPr>
        <p:spPr/>
        <p:txBody>
          <a:bodyPr/>
          <a:lstStyle/>
          <a:p>
            <a:r>
              <a:rPr lang="ru-RU" dirty="0"/>
              <a:t>Ноги насекомых</a:t>
            </a:r>
          </a:p>
        </p:txBody>
      </p:sp>
      <p:pic>
        <p:nvPicPr>
          <p:cNvPr id="13314" name="Picture 2">
            <a:extLst>
              <a:ext uri="{FF2B5EF4-FFF2-40B4-BE49-F238E27FC236}">
                <a16:creationId xmlns:a16="http://schemas.microsoft.com/office/drawing/2014/main" id="{92CA966C-F467-4CBC-ADF7-11D4925FAD1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430" t="22906" b="5499"/>
          <a:stretch/>
        </p:blipFill>
        <p:spPr bwMode="auto">
          <a:xfrm>
            <a:off x="819222" y="1556792"/>
            <a:ext cx="7651810" cy="4536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7159746"/>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BB33EF-5001-49E0-B228-1F0135ED8400}"/>
              </a:ext>
            </a:extLst>
          </p:cNvPr>
          <p:cNvSpPr>
            <a:spLocks noGrp="1"/>
          </p:cNvSpPr>
          <p:nvPr>
            <p:ph type="title"/>
          </p:nvPr>
        </p:nvSpPr>
        <p:spPr>
          <a:xfrm>
            <a:off x="457200" y="274638"/>
            <a:ext cx="8435280" cy="1143000"/>
          </a:xfrm>
        </p:spPr>
        <p:txBody>
          <a:bodyPr>
            <a:normAutofit fontScale="90000"/>
          </a:bodyPr>
          <a:lstStyle/>
          <a:p>
            <a:r>
              <a:rPr lang="ru-RU" dirty="0"/>
              <a:t>Стадии развития насекомых: бабочка</a:t>
            </a:r>
          </a:p>
        </p:txBody>
      </p:sp>
      <p:pic>
        <p:nvPicPr>
          <p:cNvPr id="5122" name="Picture 2">
            <a:extLst>
              <a:ext uri="{FF2B5EF4-FFF2-40B4-BE49-F238E27FC236}">
                <a16:creationId xmlns:a16="http://schemas.microsoft.com/office/drawing/2014/main" id="{4860673C-D065-4E51-B7E3-F528861F6E6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79836" y="1417638"/>
            <a:ext cx="7584328" cy="4464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636088"/>
      </p:ext>
    </p:extLst>
  </p:cSld>
  <p:clrMapOvr>
    <a:masterClrMapping/>
  </p:clrMapOvr>
  <p:transition advClick="0"/>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2124</TotalTime>
  <Words>1666</Words>
  <Application>Microsoft Office PowerPoint</Application>
  <PresentationFormat>Экран (4:3)</PresentationFormat>
  <Paragraphs>74</Paragraphs>
  <Slides>31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31</vt:i4>
      </vt:variant>
    </vt:vector>
  </HeadingPairs>
  <TitlesOfParts>
    <vt:vector size="37" baseType="lpstr">
      <vt:lpstr>Arial</vt:lpstr>
      <vt:lpstr>Arial</vt:lpstr>
      <vt:lpstr>Calibri</vt:lpstr>
      <vt:lpstr>MathJax_Main</vt:lpstr>
      <vt:lpstr>Open Sans</vt:lpstr>
      <vt:lpstr>Тема Office</vt:lpstr>
      <vt:lpstr>Презентация PowerPoint</vt:lpstr>
      <vt:lpstr>Презентация PowerPoint</vt:lpstr>
      <vt:lpstr>Презентация PowerPoint</vt:lpstr>
      <vt:lpstr>Кто такие насекомые?</vt:lpstr>
      <vt:lpstr>Строение тела насекомого </vt:lpstr>
      <vt:lpstr>Какие бывают усики у насекомого?</vt:lpstr>
      <vt:lpstr>Для чего нужны усики?</vt:lpstr>
      <vt:lpstr>Ноги насекомых</vt:lpstr>
      <vt:lpstr>Стадии развития насекомых: бабочка</vt:lpstr>
      <vt:lpstr>Стадии развития насекомых: кузнечик</vt:lpstr>
      <vt:lpstr>Стадии развития насекомых</vt:lpstr>
      <vt:lpstr>Стадии развития насекомых</vt:lpstr>
      <vt:lpstr>Чем питаются насекомые?</vt:lpstr>
      <vt:lpstr>Чем питаются насекомые?</vt:lpstr>
      <vt:lpstr>Чем питаются насекомые?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Задания для изучения</vt:lpstr>
      <vt:lpstr>Задания для изучения</vt:lpstr>
      <vt:lpstr>Задания для изучения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Танюша</dc:creator>
  <cp:lastModifiedBy>Пользователь</cp:lastModifiedBy>
  <cp:revision>225</cp:revision>
  <dcterms:created xsi:type="dcterms:W3CDTF">2017-09-29T18:19:54Z</dcterms:created>
  <dcterms:modified xsi:type="dcterms:W3CDTF">2024-01-21T17:49:37Z</dcterms:modified>
</cp:coreProperties>
</file>